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oVYBbenfUmDeBfeUySzhsqCDH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7"/>
          <p:cNvGrpSpPr/>
          <p:nvPr/>
        </p:nvGrpSpPr>
        <p:grpSpPr>
          <a:xfrm>
            <a:off x="0" y="-8467"/>
            <a:ext cx="12192000" cy="6866467"/>
            <a:chOff x="0" y="-8467"/>
            <a:chExt cx="12192000" cy="6866467"/>
          </a:xfrm>
        </p:grpSpPr>
        <p:cxnSp>
          <p:nvCxnSpPr>
            <p:cNvPr id="24" name="Google Shape;24;p17"/>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17"/>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1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7"/>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1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1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7"/>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7"/>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26"/>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6"/>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27"/>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7"/>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27"/>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3" name="Google Shape;103;p27"/>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04" name="Google Shape;104;p27"/>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28"/>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8"/>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29"/>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9"/>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29"/>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18" name="Google Shape;118;p29"/>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19" name="Google Shape;119;p29"/>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30"/>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0"/>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30"/>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1"/>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32"/>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2"/>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9"/>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20"/>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2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2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2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4"/>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24"/>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5"/>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5"/>
          <p:cNvSpPr/>
          <p:nvPr>
            <p:ph idx="2" type="pic"/>
          </p:nvPr>
        </p:nvSpPr>
        <p:spPr>
          <a:xfrm>
            <a:off x="677334" y="609600"/>
            <a:ext cx="8596668" cy="3845718"/>
          </a:xfrm>
          <a:prstGeom prst="rect">
            <a:avLst/>
          </a:prstGeom>
          <a:noFill/>
          <a:ln>
            <a:noFill/>
          </a:ln>
        </p:spPr>
      </p:sp>
      <p:sp>
        <p:nvSpPr>
          <p:cNvPr id="86" name="Google Shape;86;p25"/>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6"/>
          <p:cNvGrpSpPr/>
          <p:nvPr/>
        </p:nvGrpSpPr>
        <p:grpSpPr>
          <a:xfrm>
            <a:off x="0" y="-8467"/>
            <a:ext cx="12192000" cy="6866467"/>
            <a:chOff x="0" y="-8467"/>
            <a:chExt cx="12192000" cy="6866467"/>
          </a:xfrm>
        </p:grpSpPr>
        <p:cxnSp>
          <p:nvCxnSpPr>
            <p:cNvPr id="7" name="Google Shape;7;p16"/>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6"/>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6"/>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6"/>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descr="Colorful squares with different colors&#10;&#10;Description automatically generated with medium confidence" id="143" name="Google Shape;143;p1"/>
          <p:cNvPicPr preferRelativeResize="0"/>
          <p:nvPr/>
        </p:nvPicPr>
        <p:blipFill rotWithShape="1">
          <a:blip r:embed="rId3">
            <a:alphaModFix/>
          </a:blip>
          <a:srcRect b="0" l="17951" r="37995" t="444"/>
          <a:stretch/>
        </p:blipFill>
        <p:spPr>
          <a:xfrm>
            <a:off x="20" y="-1"/>
            <a:ext cx="5394940" cy="6858001"/>
          </a:xfrm>
          <a:custGeom>
            <a:rect b="b" l="l" r="r" t="t"/>
            <a:pathLst>
              <a:path extrusionOk="0" h="6858000" w="5394960">
                <a:moveTo>
                  <a:pt x="842596" y="0"/>
                </a:moveTo>
                <a:lnTo>
                  <a:pt x="5394960" y="0"/>
                </a:lnTo>
                <a:lnTo>
                  <a:pt x="5394960" y="21851"/>
                </a:lnTo>
                <a:lnTo>
                  <a:pt x="4365943" y="6858000"/>
                </a:lnTo>
                <a:lnTo>
                  <a:pt x="0" y="6858000"/>
                </a:lnTo>
                <a:lnTo>
                  <a:pt x="0" y="5666154"/>
                </a:lnTo>
                <a:close/>
              </a:path>
            </a:pathLst>
          </a:custGeom>
          <a:noFill/>
          <a:ln>
            <a:noFill/>
          </a:ln>
        </p:spPr>
      </p:pic>
      <p:sp>
        <p:nvSpPr>
          <p:cNvPr id="144" name="Google Shape;144;p1"/>
          <p:cNvSpPr txBox="1"/>
          <p:nvPr>
            <p:ph type="ctrTitle"/>
          </p:nvPr>
        </p:nvSpPr>
        <p:spPr>
          <a:xfrm>
            <a:off x="5380563" y="1678665"/>
            <a:ext cx="3887839" cy="2372168"/>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accent1"/>
              </a:buClr>
              <a:buSzPts val="4600"/>
              <a:buFont typeface="Trebuchet MS"/>
              <a:buNone/>
            </a:pPr>
            <a:r>
              <a:rPr lang="en-IN" sz="4600"/>
              <a:t>Microservices</a:t>
            </a:r>
            <a:endParaRPr sz="4600"/>
          </a:p>
        </p:txBody>
      </p:sp>
      <p:sp>
        <p:nvSpPr>
          <p:cNvPr id="145" name="Google Shape;145;p1"/>
          <p:cNvSpPr txBox="1"/>
          <p:nvPr>
            <p:ph idx="1" type="subTitle"/>
          </p:nvPr>
        </p:nvSpPr>
        <p:spPr>
          <a:xfrm>
            <a:off x="5380563" y="4050833"/>
            <a:ext cx="3893440"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IN"/>
              <a:t>Hanith Atluri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60" name="Google Shape;260;p10"/>
          <p:cNvSpPr txBox="1"/>
          <p:nvPr>
            <p:ph type="title"/>
          </p:nvPr>
        </p:nvSpPr>
        <p:spPr>
          <a:xfrm>
            <a:off x="1286933" y="609600"/>
            <a:ext cx="10197494" cy="10994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Trebuchet MS"/>
              <a:buNone/>
            </a:pPr>
            <a:r>
              <a:rPr lang="en-IN"/>
              <a:t>5 use-cases/ realtime applications which use microservices</a:t>
            </a:r>
            <a:endParaRPr/>
          </a:p>
        </p:txBody>
      </p:sp>
      <p:sp>
        <p:nvSpPr>
          <p:cNvPr id="261" name="Google Shape;261;p10"/>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62" name="Google Shape;262;p10"/>
          <p:cNvSpPr/>
          <p:nvPr/>
        </p:nvSpPr>
        <p:spPr>
          <a:xfrm flipH="1">
            <a:off x="11743267" y="4013200"/>
            <a:ext cx="448733" cy="2844800"/>
          </a:xfrm>
          <a:prstGeom prst="triangle">
            <a:avLst>
              <a:gd fmla="val 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grpSp>
        <p:nvGrpSpPr>
          <p:cNvPr id="263" name="Google Shape;263;p10"/>
          <p:cNvGrpSpPr/>
          <p:nvPr/>
        </p:nvGrpSpPr>
        <p:grpSpPr>
          <a:xfrm>
            <a:off x="1291634" y="3152321"/>
            <a:ext cx="9608730" cy="1685924"/>
            <a:chOff x="4701" y="1203778"/>
            <a:chExt cx="9608730" cy="1685924"/>
          </a:xfrm>
        </p:grpSpPr>
        <p:sp>
          <p:nvSpPr>
            <p:cNvPr id="264" name="Google Shape;264;p10"/>
            <p:cNvSpPr/>
            <p:nvPr/>
          </p:nvSpPr>
          <p:spPr>
            <a:xfrm>
              <a:off x="468280" y="1203778"/>
              <a:ext cx="758583" cy="758583"/>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4701" y="2215406"/>
              <a:ext cx="1685742" cy="6742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txBox="1"/>
            <p:nvPr/>
          </p:nvSpPr>
          <p:spPr>
            <a:xfrm>
              <a:off x="4701" y="2215406"/>
              <a:ext cx="1685742" cy="6742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Trebuchet MS"/>
                <a:buNone/>
              </a:pPr>
              <a:r>
                <a:rPr b="1" lang="en-IN" sz="1100">
                  <a:solidFill>
                    <a:schemeClr val="dk1"/>
                  </a:solidFill>
                  <a:latin typeface="Trebuchet MS"/>
                  <a:ea typeface="Trebuchet MS"/>
                  <a:cs typeface="Trebuchet MS"/>
                  <a:sym typeface="Trebuchet MS"/>
                </a:rPr>
                <a:t>E-Commerce Platforms (Large-Scale) </a:t>
              </a:r>
              <a:r>
                <a:rPr b="0" lang="en-IN" sz="1100">
                  <a:solidFill>
                    <a:schemeClr val="dk1"/>
                  </a:solidFill>
                  <a:latin typeface="Trebuchet MS"/>
                  <a:ea typeface="Trebuchet MS"/>
                  <a:cs typeface="Trebuchet MS"/>
                  <a:sym typeface="Trebuchet MS"/>
                </a:rPr>
                <a:t>Ex:Amazon, eBay, or Walmart</a:t>
              </a:r>
              <a:endParaRPr b="0" sz="1100">
                <a:solidFill>
                  <a:schemeClr val="dk1"/>
                </a:solidFill>
                <a:latin typeface="Trebuchet MS"/>
                <a:ea typeface="Trebuchet MS"/>
                <a:cs typeface="Trebuchet MS"/>
                <a:sym typeface="Trebuchet MS"/>
              </a:endParaRPr>
            </a:p>
          </p:txBody>
        </p:sp>
        <p:sp>
          <p:nvSpPr>
            <p:cNvPr id="267" name="Google Shape;267;p10"/>
            <p:cNvSpPr/>
            <p:nvPr/>
          </p:nvSpPr>
          <p:spPr>
            <a:xfrm>
              <a:off x="2449027" y="1203778"/>
              <a:ext cx="758583" cy="758583"/>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1985448" y="2215406"/>
              <a:ext cx="1685742" cy="6742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txBox="1"/>
            <p:nvPr/>
          </p:nvSpPr>
          <p:spPr>
            <a:xfrm>
              <a:off x="1985448" y="2215406"/>
              <a:ext cx="1685742" cy="6742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Trebuchet MS"/>
                <a:buNone/>
              </a:pPr>
              <a:r>
                <a:rPr b="1" lang="en-IN" sz="1100">
                  <a:solidFill>
                    <a:schemeClr val="dk1"/>
                  </a:solidFill>
                  <a:latin typeface="Trebuchet MS"/>
                  <a:ea typeface="Trebuchet MS"/>
                  <a:cs typeface="Trebuchet MS"/>
                  <a:sym typeface="Trebuchet MS"/>
                </a:rPr>
                <a:t>Streaming Services </a:t>
              </a:r>
              <a:r>
                <a:rPr b="0" lang="en-IN" sz="1100">
                  <a:solidFill>
                    <a:schemeClr val="dk1"/>
                  </a:solidFill>
                  <a:latin typeface="Trebuchet MS"/>
                  <a:ea typeface="Trebuchet MS"/>
                  <a:cs typeface="Trebuchet MS"/>
                  <a:sym typeface="Trebuchet MS"/>
                </a:rPr>
                <a:t>Ex:Netflix, Spotify, and YouTube </a:t>
              </a:r>
              <a:endParaRPr b="0" sz="1100">
                <a:solidFill>
                  <a:schemeClr val="dk1"/>
                </a:solidFill>
                <a:latin typeface="Trebuchet MS"/>
                <a:ea typeface="Trebuchet MS"/>
                <a:cs typeface="Trebuchet MS"/>
                <a:sym typeface="Trebuchet MS"/>
              </a:endParaRPr>
            </a:p>
          </p:txBody>
        </p:sp>
        <p:sp>
          <p:nvSpPr>
            <p:cNvPr id="270" name="Google Shape;270;p10"/>
            <p:cNvSpPr/>
            <p:nvPr/>
          </p:nvSpPr>
          <p:spPr>
            <a:xfrm>
              <a:off x="4429774" y="1203778"/>
              <a:ext cx="758583" cy="75858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3966195" y="2215406"/>
              <a:ext cx="1685742" cy="6742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txBox="1"/>
            <p:nvPr/>
          </p:nvSpPr>
          <p:spPr>
            <a:xfrm>
              <a:off x="3966195" y="2215406"/>
              <a:ext cx="1685742" cy="6742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Trebuchet MS"/>
                <a:buNone/>
              </a:pPr>
              <a:r>
                <a:rPr b="1" lang="en-IN" sz="1100">
                  <a:solidFill>
                    <a:schemeClr val="dk1"/>
                  </a:solidFill>
                  <a:latin typeface="Trebuchet MS"/>
                  <a:ea typeface="Trebuchet MS"/>
                  <a:cs typeface="Trebuchet MS"/>
                  <a:sym typeface="Trebuchet MS"/>
                </a:rPr>
                <a:t>Online Payment Systems </a:t>
              </a:r>
              <a:r>
                <a:rPr b="0" lang="en-IN" sz="1100">
                  <a:solidFill>
                    <a:schemeClr val="dk1"/>
                  </a:solidFill>
                  <a:latin typeface="Trebuchet MS"/>
                  <a:ea typeface="Trebuchet MS"/>
                  <a:cs typeface="Trebuchet MS"/>
                  <a:sym typeface="Trebuchet MS"/>
                </a:rPr>
                <a:t>Ex:PayPal, Stripe, and Square</a:t>
              </a:r>
              <a:endParaRPr b="0" sz="1100">
                <a:solidFill>
                  <a:schemeClr val="dk1"/>
                </a:solidFill>
                <a:latin typeface="Trebuchet MS"/>
                <a:ea typeface="Trebuchet MS"/>
                <a:cs typeface="Trebuchet MS"/>
                <a:sym typeface="Trebuchet MS"/>
              </a:endParaRPr>
            </a:p>
          </p:txBody>
        </p:sp>
        <p:sp>
          <p:nvSpPr>
            <p:cNvPr id="273" name="Google Shape;273;p10"/>
            <p:cNvSpPr/>
            <p:nvPr/>
          </p:nvSpPr>
          <p:spPr>
            <a:xfrm>
              <a:off x="6410521" y="1203778"/>
              <a:ext cx="758583" cy="758583"/>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5946942" y="2215406"/>
              <a:ext cx="1685742" cy="6742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txBox="1"/>
            <p:nvPr/>
          </p:nvSpPr>
          <p:spPr>
            <a:xfrm>
              <a:off x="5946942" y="2215406"/>
              <a:ext cx="1685742" cy="6742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Trebuchet MS"/>
                <a:buNone/>
              </a:pPr>
              <a:r>
                <a:rPr b="1" lang="en-IN" sz="1100">
                  <a:solidFill>
                    <a:schemeClr val="dk1"/>
                  </a:solidFill>
                  <a:latin typeface="Trebuchet MS"/>
                  <a:ea typeface="Trebuchet MS"/>
                  <a:cs typeface="Trebuchet MS"/>
                  <a:sym typeface="Trebuchet MS"/>
                </a:rPr>
                <a:t>Ride-Sharing Apps </a:t>
              </a:r>
              <a:r>
                <a:rPr b="0" lang="en-IN" sz="1100">
                  <a:solidFill>
                    <a:schemeClr val="dk1"/>
                  </a:solidFill>
                  <a:latin typeface="Trebuchet MS"/>
                  <a:ea typeface="Trebuchet MS"/>
                  <a:cs typeface="Trebuchet MS"/>
                  <a:sym typeface="Trebuchet MS"/>
                </a:rPr>
                <a:t>Ex:Uber, Lyft, and Ola</a:t>
              </a:r>
              <a:endParaRPr b="0" sz="1100">
                <a:solidFill>
                  <a:schemeClr val="dk1"/>
                </a:solidFill>
                <a:latin typeface="Trebuchet MS"/>
                <a:ea typeface="Trebuchet MS"/>
                <a:cs typeface="Trebuchet MS"/>
                <a:sym typeface="Trebuchet MS"/>
              </a:endParaRPr>
            </a:p>
          </p:txBody>
        </p:sp>
        <p:sp>
          <p:nvSpPr>
            <p:cNvPr id="276" name="Google Shape;276;p10"/>
            <p:cNvSpPr/>
            <p:nvPr/>
          </p:nvSpPr>
          <p:spPr>
            <a:xfrm>
              <a:off x="8391268" y="1203778"/>
              <a:ext cx="758583" cy="758583"/>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7927689" y="2215406"/>
              <a:ext cx="1685742" cy="6742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txBox="1"/>
            <p:nvPr/>
          </p:nvSpPr>
          <p:spPr>
            <a:xfrm>
              <a:off x="7927689" y="2215406"/>
              <a:ext cx="1685742" cy="6742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Trebuchet MS"/>
                <a:buNone/>
              </a:pPr>
              <a:r>
                <a:rPr b="1" lang="en-IN" sz="1100">
                  <a:solidFill>
                    <a:schemeClr val="dk1"/>
                  </a:solidFill>
                  <a:latin typeface="Trebuchet MS"/>
                  <a:ea typeface="Trebuchet MS"/>
                  <a:cs typeface="Trebuchet MS"/>
                  <a:sym typeface="Trebuchet MS"/>
                </a:rPr>
                <a:t>Social Media Platforms </a:t>
              </a:r>
              <a:r>
                <a:rPr b="0" lang="en-IN" sz="1100">
                  <a:solidFill>
                    <a:schemeClr val="dk1"/>
                  </a:solidFill>
                  <a:latin typeface="Trebuchet MS"/>
                  <a:ea typeface="Trebuchet MS"/>
                  <a:cs typeface="Trebuchet MS"/>
                  <a:sym typeface="Trebuchet MS"/>
                </a:rPr>
                <a:t>Ex:Facebook, Twitter, and Instagram</a:t>
              </a:r>
              <a:endParaRPr b="0" sz="1100">
                <a:solidFill>
                  <a:schemeClr val="dk1"/>
                </a:solidFill>
                <a:latin typeface="Trebuchet MS"/>
                <a:ea typeface="Trebuchet MS"/>
                <a:cs typeface="Trebuchet MS"/>
                <a:sym typeface="Trebuchet M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1"/>
          <p:cNvSpPr txBox="1"/>
          <p:nvPr>
            <p:ph type="title"/>
          </p:nvPr>
        </p:nvSpPr>
        <p:spPr>
          <a:xfrm>
            <a:off x="2786047" y="609600"/>
            <a:ext cx="6487955" cy="1320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lang="en-IN" sz="2500"/>
              <a:t>what are different strategies to manage sclability, elasticity, and availability in the microservice architecture?</a:t>
            </a:r>
            <a:endParaRPr sz="2500"/>
          </a:p>
        </p:txBody>
      </p:sp>
      <p:pic>
        <p:nvPicPr>
          <p:cNvPr descr="Cubes connected with a red line" id="284" name="Google Shape;284;p11"/>
          <p:cNvPicPr preferRelativeResize="0"/>
          <p:nvPr/>
        </p:nvPicPr>
        <p:blipFill rotWithShape="1">
          <a:blip r:embed="rId3">
            <a:alphaModFix/>
          </a:blip>
          <a:srcRect b="2" l="40405" r="28979" t="0"/>
          <a:stretch/>
        </p:blipFill>
        <p:spPr>
          <a:xfrm>
            <a:off x="20" y="10"/>
            <a:ext cx="2734036" cy="6876278"/>
          </a:xfrm>
          <a:custGeom>
            <a:rect b="b" l="l" r="r" t="t"/>
            <a:pathLst>
              <a:path extrusionOk="0" h="6858000" w="2734056">
                <a:moveTo>
                  <a:pt x="0" y="0"/>
                </a:moveTo>
                <a:lnTo>
                  <a:pt x="1674254" y="0"/>
                </a:lnTo>
                <a:lnTo>
                  <a:pt x="2734056" y="6850199"/>
                </a:lnTo>
                <a:lnTo>
                  <a:pt x="2734056" y="6858000"/>
                </a:lnTo>
                <a:lnTo>
                  <a:pt x="842596" y="6858000"/>
                </a:lnTo>
                <a:lnTo>
                  <a:pt x="0" y="1191846"/>
                </a:lnTo>
                <a:close/>
              </a:path>
            </a:pathLst>
          </a:custGeom>
          <a:noFill/>
          <a:ln>
            <a:noFill/>
          </a:ln>
        </p:spPr>
      </p:pic>
      <p:sp>
        <p:nvSpPr>
          <p:cNvPr id="285" name="Google Shape;285;p11"/>
          <p:cNvSpPr/>
          <p:nvPr/>
        </p:nvSpPr>
        <p:spPr>
          <a:xfrm flipH="1">
            <a:off x="0" y="1191846"/>
            <a:ext cx="842596" cy="5666154"/>
          </a:xfrm>
          <a:prstGeom prst="triangle">
            <a:avLst>
              <a:gd fmla="val 10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86" name="Google Shape;286;p11"/>
          <p:cNvSpPr txBox="1"/>
          <p:nvPr>
            <p:ph idx="1" type="body"/>
          </p:nvPr>
        </p:nvSpPr>
        <p:spPr>
          <a:xfrm>
            <a:off x="2786047" y="2160589"/>
            <a:ext cx="6487955"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t>Managing </a:t>
            </a:r>
            <a:r>
              <a:rPr b="1" lang="en-IN"/>
              <a:t>scalability</a:t>
            </a:r>
            <a:r>
              <a:rPr lang="en-IN"/>
              <a:t>, </a:t>
            </a:r>
            <a:r>
              <a:rPr b="1" lang="en-IN"/>
              <a:t>elasticity</a:t>
            </a:r>
            <a:r>
              <a:rPr lang="en-IN"/>
              <a:t>, and </a:t>
            </a:r>
            <a:r>
              <a:rPr b="1" lang="en-IN"/>
              <a:t>availability</a:t>
            </a:r>
            <a:r>
              <a:rPr lang="en-IN"/>
              <a:t> in a </a:t>
            </a:r>
            <a:r>
              <a:rPr b="1" lang="en-IN"/>
              <a:t>microservices architecture</a:t>
            </a:r>
            <a:r>
              <a:rPr lang="en-IN"/>
              <a:t> is crucial for ensuring the system can handle varying loads, scale efficiently, and remain highly available even in the event of failures. These concepts are interrelated but distinct, and there are several strategies to manage them effectively.</a:t>
            </a:r>
            <a:br>
              <a:rPr lang="en-IN"/>
            </a:br>
            <a:r>
              <a:rPr lang="en-IN"/>
              <a:t>1. Scalability Strategies(Horizontal Scaling (Scaling Out), Vertical Scaling (Scaling Up), Sharding and Partitioning)</a:t>
            </a:r>
            <a:br>
              <a:rPr lang="en-IN"/>
            </a:br>
            <a:r>
              <a:rPr lang="en-IN"/>
              <a:t>2.</a:t>
            </a:r>
            <a:r>
              <a:rPr b="1" lang="en-IN"/>
              <a:t> </a:t>
            </a:r>
            <a:r>
              <a:rPr lang="en-IN"/>
              <a:t>Elasticity Strategies(Auto-Scaling, Event-Driven Architecture, Serverless Architectures)</a:t>
            </a:r>
            <a:br>
              <a:rPr lang="en-IN"/>
            </a:br>
            <a:r>
              <a:rPr lang="en-IN"/>
              <a:t>3. Availability Strategies(Load Balancing, Fault Tolerance and Resilience Patterns, Replication and Redundancy, Distributed Tracing and Monitoring)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12"/>
          <p:cNvSpPr txBox="1"/>
          <p:nvPr>
            <p:ph type="title"/>
          </p:nvPr>
        </p:nvSpPr>
        <p:spPr>
          <a:xfrm>
            <a:off x="2786047" y="609600"/>
            <a:ext cx="6487955"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WhatsApp Microservice</a:t>
            </a:r>
            <a:endParaRPr/>
          </a:p>
        </p:txBody>
      </p:sp>
      <p:pic>
        <p:nvPicPr>
          <p:cNvPr id="292" name="Google Shape;292;p12"/>
          <p:cNvPicPr preferRelativeResize="0"/>
          <p:nvPr/>
        </p:nvPicPr>
        <p:blipFill rotWithShape="1">
          <a:blip r:embed="rId3">
            <a:alphaModFix/>
          </a:blip>
          <a:srcRect b="1" l="10605" r="62855" t="0"/>
          <a:stretch/>
        </p:blipFill>
        <p:spPr>
          <a:xfrm>
            <a:off x="20" y="10"/>
            <a:ext cx="2734036" cy="6876278"/>
          </a:xfrm>
          <a:custGeom>
            <a:rect b="b" l="l" r="r" t="t"/>
            <a:pathLst>
              <a:path extrusionOk="0" h="6858000" w="2734056">
                <a:moveTo>
                  <a:pt x="0" y="0"/>
                </a:moveTo>
                <a:lnTo>
                  <a:pt x="1674254" y="0"/>
                </a:lnTo>
                <a:lnTo>
                  <a:pt x="2734056" y="6850199"/>
                </a:lnTo>
                <a:lnTo>
                  <a:pt x="2734056" y="6858000"/>
                </a:lnTo>
                <a:lnTo>
                  <a:pt x="842596" y="6858000"/>
                </a:lnTo>
                <a:lnTo>
                  <a:pt x="0" y="1191846"/>
                </a:lnTo>
                <a:close/>
              </a:path>
            </a:pathLst>
          </a:custGeom>
          <a:noFill/>
          <a:ln>
            <a:noFill/>
          </a:ln>
        </p:spPr>
      </p:pic>
      <p:sp>
        <p:nvSpPr>
          <p:cNvPr id="293" name="Google Shape;293;p12"/>
          <p:cNvSpPr/>
          <p:nvPr/>
        </p:nvSpPr>
        <p:spPr>
          <a:xfrm flipH="1">
            <a:off x="0" y="1191846"/>
            <a:ext cx="842596" cy="5666154"/>
          </a:xfrm>
          <a:prstGeom prst="triangle">
            <a:avLst>
              <a:gd fmla="val 10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94" name="Google Shape;294;p12"/>
          <p:cNvSpPr txBox="1"/>
          <p:nvPr>
            <p:ph idx="1" type="body"/>
          </p:nvPr>
        </p:nvSpPr>
        <p:spPr>
          <a:xfrm>
            <a:off x="2786047" y="2160589"/>
            <a:ext cx="6487955"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120"/>
              <a:buChar char="►"/>
            </a:pPr>
            <a:r>
              <a:rPr lang="en-IN" sz="1400"/>
              <a:t>WhatsApp, like many modern, large-scale applications, likely uses a </a:t>
            </a:r>
            <a:r>
              <a:rPr b="1" lang="en-IN" sz="1400"/>
              <a:t>microservices architecture</a:t>
            </a:r>
            <a:r>
              <a:rPr lang="en-IN" sz="1400"/>
              <a:t> to handle the complex and high-availability demands of its messaging platform. While the exact architecture of WhatsApp is not publicly available in detail, we can make informed assumptions based on the general principles of microservices and WhatsApp’s known requirements, such as scalability, performance, and fault tolerance.</a:t>
            </a:r>
            <a:endParaRPr/>
          </a:p>
          <a:p>
            <a:pPr indent="-342900" lvl="0" marL="342900" rtl="0" algn="l">
              <a:lnSpc>
                <a:spcPct val="90000"/>
              </a:lnSpc>
              <a:spcBef>
                <a:spcPts val="1000"/>
              </a:spcBef>
              <a:spcAft>
                <a:spcPts val="0"/>
              </a:spcAft>
              <a:buSzPts val="1120"/>
              <a:buChar char="►"/>
            </a:pPr>
            <a:r>
              <a:rPr lang="en-IN" sz="1400"/>
              <a:t>Here are some of the key areas where </a:t>
            </a:r>
            <a:r>
              <a:rPr b="1" lang="en-IN" sz="1400"/>
              <a:t>microservices</a:t>
            </a:r>
            <a:r>
              <a:rPr lang="en-IN" sz="1400"/>
              <a:t> might be used in WhatsApp:</a:t>
            </a:r>
            <a:br>
              <a:rPr lang="en-IN" sz="1400"/>
            </a:br>
            <a:r>
              <a:rPr lang="en-IN" sz="1400"/>
              <a:t>1.</a:t>
            </a:r>
            <a:r>
              <a:rPr b="1" lang="en-IN" sz="1400"/>
              <a:t> User Authentication and Profile Management</a:t>
            </a:r>
            <a:br>
              <a:rPr b="1" lang="en-IN" sz="1400"/>
            </a:br>
            <a:r>
              <a:rPr b="1" lang="en-IN" sz="1400"/>
              <a:t>2.</a:t>
            </a:r>
            <a:r>
              <a:rPr lang="en-IN" sz="1400"/>
              <a:t> Message Delivery and Queuing</a:t>
            </a:r>
            <a:br>
              <a:rPr lang="en-IN" sz="1400"/>
            </a:br>
            <a:r>
              <a:rPr lang="en-IN" sz="1400"/>
              <a:t>3. Real-Time Notifications</a:t>
            </a:r>
            <a:br>
              <a:rPr lang="en-IN" sz="1400"/>
            </a:br>
            <a:r>
              <a:rPr lang="en-IN" sz="1400"/>
              <a:t>4. Media Upload and Processing</a:t>
            </a:r>
            <a:br>
              <a:rPr lang="en-IN" sz="1400"/>
            </a:br>
            <a:r>
              <a:rPr lang="en-IN" sz="1400"/>
              <a:t>5. Group Management</a:t>
            </a:r>
            <a:br>
              <a:rPr lang="en-IN" sz="1400"/>
            </a:br>
            <a:r>
              <a:rPr lang="en-IN" sz="1400"/>
              <a:t>6. End-to-End Encryption</a:t>
            </a:r>
            <a:br>
              <a:rPr lang="en-IN" sz="1400"/>
            </a:br>
            <a:r>
              <a:rPr lang="en-IN" sz="1400"/>
              <a:t>7. Presence Service (Online/Offline Status)</a:t>
            </a:r>
            <a:br>
              <a:rPr lang="en-IN" sz="1400"/>
            </a:br>
            <a:r>
              <a:rPr lang="en-IN" sz="1400"/>
              <a:t>8. Search and Indexing</a:t>
            </a:r>
            <a:br>
              <a:rPr lang="en-IN" sz="1400"/>
            </a:br>
            <a:r>
              <a:rPr lang="en-IN" sz="1400"/>
              <a:t>9. Call Management (Voice &amp; Video)</a:t>
            </a:r>
            <a:br>
              <a:rPr lang="en-IN" sz="1400"/>
            </a:br>
            <a:r>
              <a:rPr lang="en-IN" sz="1400"/>
              <a:t>10. Analytics and Reporting</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00" name="Google Shape;300;p13"/>
          <p:cNvSpPr txBox="1"/>
          <p:nvPr>
            <p:ph type="title"/>
          </p:nvPr>
        </p:nvSpPr>
        <p:spPr>
          <a:xfrm>
            <a:off x="1333502"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How to handle failover in microservice-based Architectures?</a:t>
            </a:r>
            <a:endParaRPr/>
          </a:p>
        </p:txBody>
      </p:sp>
      <p:sp>
        <p:nvSpPr>
          <p:cNvPr id="301" name="Google Shape;301;p1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02" name="Google Shape;302;p13"/>
          <p:cNvSpPr txBox="1"/>
          <p:nvPr>
            <p:ph idx="1" type="body"/>
          </p:nvPr>
        </p:nvSpPr>
        <p:spPr>
          <a:xfrm>
            <a:off x="1333502"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440"/>
              <a:buChar char="►"/>
            </a:pPr>
            <a:r>
              <a:rPr lang="en-IN"/>
              <a:t>Handling </a:t>
            </a:r>
            <a:r>
              <a:rPr b="1" lang="en-IN"/>
              <a:t>failover</a:t>
            </a:r>
            <a:r>
              <a:rPr lang="en-IN"/>
              <a:t> in microservice-based architectures is critical to ensure that the system remains available and resilient in the event of a failure. Failover refers to the process of automatically switching to a backup or redundant system component when the primary one fails, minimizing downtime and ensuring service continuity. In microservices, failure can occur at different levels, such as the service itself, a particular instance, a network, or a dependency like a database.</a:t>
            </a:r>
            <a:br>
              <a:rPr lang="en-IN"/>
            </a:br>
            <a:r>
              <a:rPr lang="en-IN"/>
              <a:t>1. Service Replication and Load Balancing</a:t>
            </a:r>
            <a:br>
              <a:rPr lang="en-IN"/>
            </a:br>
            <a:r>
              <a:rPr lang="en-IN"/>
              <a:t>2. Circuit Breaker Pattern</a:t>
            </a:r>
            <a:br>
              <a:rPr lang="en-IN"/>
            </a:br>
            <a:r>
              <a:rPr lang="en-IN"/>
              <a:t>3. Failover in Databases</a:t>
            </a:r>
            <a:br>
              <a:rPr lang="en-IN"/>
            </a:br>
            <a:r>
              <a:rPr lang="en-IN"/>
              <a:t>4. Health Checks and Monitoring</a:t>
            </a:r>
            <a:br>
              <a:rPr lang="en-IN"/>
            </a:br>
            <a:r>
              <a:rPr lang="en-IN"/>
              <a:t>5. Asynchronous Communication and Message Queues</a:t>
            </a:r>
            <a:br>
              <a:rPr lang="en-IN"/>
            </a:br>
            <a:r>
              <a:rPr lang="en-IN"/>
              <a:t>6. Failover with Service Mesh</a:t>
            </a:r>
            <a:br>
              <a:rPr lang="en-IN"/>
            </a:br>
            <a:r>
              <a:rPr lang="en-IN"/>
              <a:t>7. Geographic Redundancy and Multi-Region Failover</a:t>
            </a:r>
            <a:br>
              <a:rPr lang="en-IN"/>
            </a:br>
            <a:r>
              <a:rPr lang="en-IN"/>
              <a:t>8. Stateful Failover with Session Persistence</a:t>
            </a:r>
            <a:endParaRPr/>
          </a:p>
        </p:txBody>
      </p:sp>
      <p:sp>
        <p:nvSpPr>
          <p:cNvPr id="303" name="Google Shape;303;p13"/>
          <p:cNvSpPr/>
          <p:nvPr/>
        </p:nvSpPr>
        <p:spPr>
          <a:xfrm flipH="1">
            <a:off x="11743267" y="4013200"/>
            <a:ext cx="448733" cy="2844800"/>
          </a:xfrm>
          <a:prstGeom prst="triangle">
            <a:avLst>
              <a:gd fmla="val 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14"/>
          <p:cNvSpPr txBox="1"/>
          <p:nvPr>
            <p:ph type="title"/>
          </p:nvPr>
        </p:nvSpPr>
        <p:spPr>
          <a:xfrm>
            <a:off x="5536734" y="609600"/>
            <a:ext cx="3737268" cy="1320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500"/>
              <a:buFont typeface="Trebuchet MS"/>
              <a:buNone/>
            </a:pPr>
            <a:r>
              <a:rPr lang="en-IN" sz="2500"/>
              <a:t>what are the advantages of whatsapp using microservice</a:t>
            </a:r>
            <a:endParaRPr sz="2500"/>
          </a:p>
        </p:txBody>
      </p:sp>
      <p:sp>
        <p:nvSpPr>
          <p:cNvPr id="309" name="Google Shape;309;p14"/>
          <p:cNvSpPr txBox="1"/>
          <p:nvPr>
            <p:ph idx="1" type="body"/>
          </p:nvPr>
        </p:nvSpPr>
        <p:spPr>
          <a:xfrm>
            <a:off x="5209563" y="2160589"/>
            <a:ext cx="4064439"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880"/>
              <a:buChar char="►"/>
            </a:pPr>
            <a:r>
              <a:rPr lang="en-IN" sz="1100"/>
              <a:t>WhatsApp, like many other large-scale applications, can benefit from using </a:t>
            </a:r>
            <a:r>
              <a:rPr b="1" lang="en-IN" sz="1100"/>
              <a:t>microservices</a:t>
            </a:r>
            <a:r>
              <a:rPr lang="en-IN" sz="1100"/>
              <a:t> to build a more scalable, resilient, and efficient system. The adoption of microservices brings several advantages that help WhatsApp handle its massive user base, real-time messaging, and various features like media sharing, voice and video calls, and group chats. Below are some of the key advantages of WhatsApp using a microservice architecture:</a:t>
            </a:r>
            <a:br>
              <a:rPr lang="en-IN" sz="1100"/>
            </a:br>
            <a:r>
              <a:rPr lang="en-IN" sz="1100"/>
              <a:t>1. Scalability</a:t>
            </a:r>
            <a:br>
              <a:rPr lang="en-IN" sz="1100"/>
            </a:br>
            <a:r>
              <a:rPr lang="en-IN" sz="1100"/>
              <a:t>2. Fault Isolation and Resilience</a:t>
            </a:r>
            <a:br>
              <a:rPr lang="en-IN" sz="1100"/>
            </a:br>
            <a:r>
              <a:rPr lang="en-IN" sz="1100"/>
              <a:t>3. Faster Development and Deployment</a:t>
            </a:r>
            <a:br>
              <a:rPr lang="en-IN" sz="1100"/>
            </a:br>
            <a:r>
              <a:rPr lang="en-IN" sz="1100"/>
              <a:t>4. Technology Flexibility</a:t>
            </a:r>
            <a:br>
              <a:rPr lang="en-IN" sz="1100"/>
            </a:br>
            <a:r>
              <a:rPr lang="en-IN" sz="1100"/>
              <a:t>5. Improved Fault Tolerance</a:t>
            </a:r>
            <a:br>
              <a:rPr lang="en-IN" sz="1100"/>
            </a:br>
            <a:r>
              <a:rPr lang="en-IN" sz="1100"/>
              <a:t>6. Easier Maintenance and Debugging</a:t>
            </a:r>
            <a:br>
              <a:rPr lang="en-IN" sz="1100"/>
            </a:br>
            <a:r>
              <a:rPr lang="en-IN" sz="1100"/>
              <a:t>7. Efficient Resource Utilization</a:t>
            </a:r>
            <a:br>
              <a:rPr lang="en-IN" sz="1100"/>
            </a:br>
            <a:r>
              <a:rPr lang="en-IN" sz="1100"/>
              <a:t>8. Independent Scaling of Features</a:t>
            </a:r>
            <a:br>
              <a:rPr lang="en-IN" sz="1100"/>
            </a:br>
            <a:r>
              <a:rPr lang="en-IN" sz="1100"/>
              <a:t>9. Faster Response to Market Needs</a:t>
            </a:r>
            <a:br>
              <a:rPr lang="en-IN" sz="1100"/>
            </a:br>
            <a:r>
              <a:rPr lang="en-IN" sz="1100"/>
              <a:t>10. Decentralized Data Management</a:t>
            </a:r>
            <a:br>
              <a:rPr lang="en-IN" sz="1100"/>
            </a:br>
            <a:r>
              <a:rPr lang="en-IN" sz="1100"/>
              <a:t>11. Easier Integration with Third-Party Services</a:t>
            </a:r>
            <a:endParaRPr sz="1100"/>
          </a:p>
        </p:txBody>
      </p:sp>
      <p:pic>
        <p:nvPicPr>
          <p:cNvPr descr="Green dialogue boxes" id="310" name="Google Shape;310;p14"/>
          <p:cNvPicPr preferRelativeResize="0"/>
          <p:nvPr/>
        </p:nvPicPr>
        <p:blipFill rotWithShape="1">
          <a:blip r:embed="rId3">
            <a:alphaModFix/>
          </a:blip>
          <a:srcRect b="2" l="17254" r="17256" t="0"/>
          <a:stretch/>
        </p:blipFill>
        <p:spPr>
          <a:xfrm>
            <a:off x="20" y="-1"/>
            <a:ext cx="5394940" cy="6858001"/>
          </a:xfrm>
          <a:custGeom>
            <a:rect b="b" l="l" r="r" t="t"/>
            <a:pathLst>
              <a:path extrusionOk="0" h="6858000" w="5394960">
                <a:moveTo>
                  <a:pt x="842596" y="0"/>
                </a:moveTo>
                <a:lnTo>
                  <a:pt x="5394960" y="0"/>
                </a:lnTo>
                <a:lnTo>
                  <a:pt x="5394960" y="21851"/>
                </a:lnTo>
                <a:lnTo>
                  <a:pt x="4365943" y="6858000"/>
                </a:lnTo>
                <a:lnTo>
                  <a:pt x="0" y="6858000"/>
                </a:lnTo>
                <a:lnTo>
                  <a:pt x="0" y="5666154"/>
                </a:lnTo>
                <a:close/>
              </a:path>
            </a:pathLst>
          </a:custGeom>
          <a:noFill/>
          <a:ln>
            <a:noFill/>
          </a:ln>
        </p:spPr>
      </p:pic>
      <p:sp>
        <p:nvSpPr>
          <p:cNvPr id="311" name="Google Shape;311;p14"/>
          <p:cNvSpPr/>
          <p:nvPr/>
        </p:nvSpPr>
        <p:spPr>
          <a:xfrm rot="10800000">
            <a:off x="0" y="0"/>
            <a:ext cx="842596" cy="5666154"/>
          </a:xfrm>
          <a:prstGeom prst="triangle">
            <a:avLst>
              <a:gd fmla="val 10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E3E3E3"/>
            </a:gs>
          </a:gsLst>
          <a:path path="circle">
            <a:fillToRect b="100%" r="100%"/>
          </a:path>
          <a:tileRect l="-100%" t="-100%"/>
        </a:gradFill>
      </p:bgPr>
    </p:bg>
    <p:spTree>
      <p:nvGrpSpPr>
        <p:cNvPr id="315" name="Shape 315"/>
        <p:cNvGrpSpPr/>
        <p:nvPr/>
      </p:nvGrpSpPr>
      <p:grpSpPr>
        <a:xfrm>
          <a:off x="0" y="0"/>
          <a:ext cx="0" cy="0"/>
          <a:chOff x="0" y="0"/>
          <a:chExt cx="0" cy="0"/>
        </a:xfrm>
      </p:grpSpPr>
      <p:sp>
        <p:nvSpPr>
          <p:cNvPr id="316" name="Google Shape;316;p15"/>
          <p:cNvSpPr txBox="1"/>
          <p:nvPr>
            <p:ph type="title"/>
          </p:nvPr>
        </p:nvSpPr>
        <p:spPr>
          <a:xfrm>
            <a:off x="649224" y="645106"/>
            <a:ext cx="3650279" cy="125989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000"/>
              <a:buFont typeface="Trebuchet MS"/>
              <a:buNone/>
            </a:pPr>
            <a:r>
              <a:rPr lang="en-IN" sz="2000"/>
              <a:t>WhatsApp microservice  architecture</a:t>
            </a:r>
            <a:endParaRPr sz="2000"/>
          </a:p>
        </p:txBody>
      </p:sp>
      <p:sp>
        <p:nvSpPr>
          <p:cNvPr id="317" name="Google Shape;317;p15"/>
          <p:cNvSpPr txBox="1"/>
          <p:nvPr>
            <p:ph idx="1" type="body"/>
          </p:nvPr>
        </p:nvSpPr>
        <p:spPr>
          <a:xfrm>
            <a:off x="649225" y="2133600"/>
            <a:ext cx="3650278" cy="375925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p:txBody>
      </p:sp>
      <p:pic>
        <p:nvPicPr>
          <p:cNvPr descr="WhatsApp system architecture design" id="318" name="Google Shape;318;p15"/>
          <p:cNvPicPr preferRelativeResize="0"/>
          <p:nvPr/>
        </p:nvPicPr>
        <p:blipFill rotWithShape="1">
          <a:blip r:embed="rId3">
            <a:alphaModFix/>
          </a:blip>
          <a:srcRect b="0" l="634" r="0" t="6999"/>
          <a:stretch/>
        </p:blipFill>
        <p:spPr>
          <a:xfrm>
            <a:off x="5065952" y="986431"/>
            <a:ext cx="6079722" cy="48851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
          <p:cNvSpPr txBox="1"/>
          <p:nvPr>
            <p:ph type="title"/>
          </p:nvPr>
        </p:nvSpPr>
        <p:spPr>
          <a:xfrm>
            <a:off x="5080216" y="1076324"/>
            <a:ext cx="6272784" cy="1535051"/>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IN" sz="5200"/>
              <a:t>What are microservices?</a:t>
            </a:r>
            <a:endParaRPr sz="5200"/>
          </a:p>
        </p:txBody>
      </p:sp>
      <p:sp>
        <p:nvSpPr>
          <p:cNvPr id="151" name="Google Shape;151;p2"/>
          <p:cNvSpPr txBox="1"/>
          <p:nvPr>
            <p:ph idx="1" type="body"/>
          </p:nvPr>
        </p:nvSpPr>
        <p:spPr>
          <a:xfrm>
            <a:off x="5080216" y="3351276"/>
            <a:ext cx="6272784" cy="282568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sz="1800"/>
              <a:t>Microservices refer to an architectural style in software development where an application is structured as a collection of loosely coupled, independently deployable services. Each service is focused on a specific business functionality and can be developed, deployed, and scaled independently. These services typically communicate with each other over standard protocols, such as HTTP or messaging queues.</a:t>
            </a:r>
            <a:endParaRPr sz="1800"/>
          </a:p>
        </p:txBody>
      </p:sp>
      <p:pic>
        <p:nvPicPr>
          <p:cNvPr descr="Top view of cubes connected with black lines" id="152" name="Google Shape;152;p2"/>
          <p:cNvPicPr preferRelativeResize="0"/>
          <p:nvPr/>
        </p:nvPicPr>
        <p:blipFill rotWithShape="1">
          <a:blip r:embed="rId3">
            <a:alphaModFix/>
          </a:blip>
          <a:srcRect b="0" l="30326" r="20403" t="0"/>
          <a:stretch/>
        </p:blipFill>
        <p:spPr>
          <a:xfrm>
            <a:off x="20" y="10"/>
            <a:ext cx="4505305"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3"/>
          <p:cNvSpPr txBox="1"/>
          <p:nvPr>
            <p:ph type="title"/>
          </p:nvPr>
        </p:nvSpPr>
        <p:spPr>
          <a:xfrm>
            <a:off x="5359510" y="978619"/>
            <a:ext cx="5991244" cy="110642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200"/>
              <a:buFont typeface="Trebuchet MS"/>
              <a:buNone/>
            </a:pPr>
            <a:r>
              <a:rPr lang="en-IN" sz="2200"/>
              <a:t>Key characteristics of microservices include:</a:t>
            </a:r>
            <a:br>
              <a:rPr lang="en-IN" sz="2200"/>
            </a:br>
            <a:endParaRPr sz="2200"/>
          </a:p>
        </p:txBody>
      </p:sp>
      <p:sp>
        <p:nvSpPr>
          <p:cNvPr id="158" name="Google Shape;158;p3"/>
          <p:cNvSpPr txBox="1"/>
          <p:nvPr>
            <p:ph idx="1" type="body"/>
          </p:nvPr>
        </p:nvSpPr>
        <p:spPr>
          <a:xfrm>
            <a:off x="5356861" y="2252870"/>
            <a:ext cx="5993892" cy="356025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880"/>
              <a:buFont typeface="Trebuchet MS"/>
              <a:buAutoNum type="arabicPeriod"/>
            </a:pPr>
            <a:r>
              <a:rPr b="1" lang="en-IN" sz="1100"/>
              <a:t>Independent Services</a:t>
            </a:r>
            <a:r>
              <a:rPr lang="en-IN" sz="1100"/>
              <a:t>: Each microservice is a self-contained unit responsible for a specific business function, like user authentication or order processing.</a:t>
            </a:r>
            <a:endParaRPr/>
          </a:p>
          <a:p>
            <a:pPr indent="-342900" lvl="0" marL="342900" rtl="0" algn="l">
              <a:lnSpc>
                <a:spcPct val="100000"/>
              </a:lnSpc>
              <a:spcBef>
                <a:spcPts val="1000"/>
              </a:spcBef>
              <a:spcAft>
                <a:spcPts val="0"/>
              </a:spcAft>
              <a:buSzPts val="880"/>
              <a:buFont typeface="Trebuchet MS"/>
              <a:buAutoNum type="arabicPeriod"/>
            </a:pPr>
            <a:r>
              <a:rPr b="1" lang="en-IN" sz="1100"/>
              <a:t>Loose Coupling</a:t>
            </a:r>
            <a:r>
              <a:rPr lang="en-IN" sz="1100"/>
              <a:t>: Microservices are designed to be decoupled, meaning changes to one service should not directly affect others.</a:t>
            </a:r>
            <a:endParaRPr/>
          </a:p>
          <a:p>
            <a:pPr indent="-342900" lvl="0" marL="342900" rtl="0" algn="l">
              <a:lnSpc>
                <a:spcPct val="100000"/>
              </a:lnSpc>
              <a:spcBef>
                <a:spcPts val="1000"/>
              </a:spcBef>
              <a:spcAft>
                <a:spcPts val="0"/>
              </a:spcAft>
              <a:buSzPts val="880"/>
              <a:buFont typeface="Trebuchet MS"/>
              <a:buAutoNum type="arabicPeriod"/>
            </a:pPr>
            <a:r>
              <a:rPr b="1" lang="en-IN" sz="1100"/>
              <a:t>Technology Agnostic</a:t>
            </a:r>
            <a:r>
              <a:rPr lang="en-IN" sz="1100"/>
              <a:t>: Each microservice can be written in different programming languages or use different data storage solutions, as long as they communicate via standard interfaces.</a:t>
            </a:r>
            <a:endParaRPr/>
          </a:p>
          <a:p>
            <a:pPr indent="-342900" lvl="0" marL="342900" rtl="0" algn="l">
              <a:lnSpc>
                <a:spcPct val="100000"/>
              </a:lnSpc>
              <a:spcBef>
                <a:spcPts val="1000"/>
              </a:spcBef>
              <a:spcAft>
                <a:spcPts val="0"/>
              </a:spcAft>
              <a:buSzPts val="880"/>
              <a:buFont typeface="Trebuchet MS"/>
              <a:buAutoNum type="arabicPeriod"/>
            </a:pPr>
            <a:r>
              <a:rPr b="1" lang="en-IN" sz="1100"/>
              <a:t>Scalability</a:t>
            </a:r>
            <a:r>
              <a:rPr lang="en-IN" sz="1100"/>
              <a:t>: Microservices can be scaled independently depending on demand. For example, if one service experiences high traffic, it can be scaled up without affecting other services.</a:t>
            </a:r>
            <a:endParaRPr/>
          </a:p>
          <a:p>
            <a:pPr indent="-342900" lvl="0" marL="342900" rtl="0" algn="l">
              <a:lnSpc>
                <a:spcPct val="100000"/>
              </a:lnSpc>
              <a:spcBef>
                <a:spcPts val="1000"/>
              </a:spcBef>
              <a:spcAft>
                <a:spcPts val="0"/>
              </a:spcAft>
              <a:buSzPts val="880"/>
              <a:buFont typeface="Trebuchet MS"/>
              <a:buAutoNum type="arabicPeriod"/>
            </a:pPr>
            <a:r>
              <a:rPr b="1" lang="en-IN" sz="1100"/>
              <a:t>Resilience</a:t>
            </a:r>
            <a:r>
              <a:rPr lang="en-IN" sz="1100"/>
              <a:t>: Since services are isolated from each other, failure in one service doesn't bring down the entire system. Proper error handling and retries help maintain resilience.</a:t>
            </a:r>
            <a:endParaRPr/>
          </a:p>
          <a:p>
            <a:pPr indent="-342900" lvl="0" marL="342900" rtl="0" algn="l">
              <a:lnSpc>
                <a:spcPct val="100000"/>
              </a:lnSpc>
              <a:spcBef>
                <a:spcPts val="1000"/>
              </a:spcBef>
              <a:spcAft>
                <a:spcPts val="0"/>
              </a:spcAft>
              <a:buSzPts val="880"/>
              <a:buFont typeface="Trebuchet MS"/>
              <a:buAutoNum type="arabicPeriod"/>
            </a:pPr>
            <a:r>
              <a:rPr b="1" lang="en-IN" sz="1100"/>
              <a:t>Continuous Delivery</a:t>
            </a:r>
            <a:r>
              <a:rPr lang="en-IN" sz="1100"/>
              <a:t>: Microservices facilitate faster development cycles, allowing teams to build, test, and deploy smaller features and updates more frequently.</a:t>
            </a:r>
            <a:endParaRPr/>
          </a:p>
          <a:p>
            <a:pPr indent="0" lvl="0" marL="0" rtl="0" algn="l">
              <a:lnSpc>
                <a:spcPct val="100000"/>
              </a:lnSpc>
              <a:spcBef>
                <a:spcPts val="1000"/>
              </a:spcBef>
              <a:spcAft>
                <a:spcPts val="0"/>
              </a:spcAft>
              <a:buSzPts val="880"/>
              <a:buNone/>
            </a:pPr>
            <a:r>
              <a:t/>
            </a:r>
            <a:endParaRPr b="1" sz="1100"/>
          </a:p>
          <a:p>
            <a:pPr indent="-287020" lvl="0" marL="342900" rtl="0" algn="l">
              <a:lnSpc>
                <a:spcPct val="100000"/>
              </a:lnSpc>
              <a:spcBef>
                <a:spcPts val="1000"/>
              </a:spcBef>
              <a:spcAft>
                <a:spcPts val="0"/>
              </a:spcAft>
              <a:buSzPts val="880"/>
              <a:buNone/>
            </a:pPr>
            <a:r>
              <a:t/>
            </a:r>
            <a:endParaRPr sz="1100"/>
          </a:p>
        </p:txBody>
      </p:sp>
      <p:pic>
        <p:nvPicPr>
          <p:cNvPr descr="Hierarchy" id="159" name="Google Shape;159;p3"/>
          <p:cNvPicPr preferRelativeResize="0"/>
          <p:nvPr/>
        </p:nvPicPr>
        <p:blipFill rotWithShape="1">
          <a:blip r:embed="rId3">
            <a:alphaModFix/>
          </a:blip>
          <a:srcRect b="0" l="0" r="0" t="0"/>
          <a:stretch/>
        </p:blipFill>
        <p:spPr>
          <a:xfrm>
            <a:off x="414528" y="1361884"/>
            <a:ext cx="4033647" cy="40336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4"/>
          <p:cNvSpPr/>
          <p:nvPr/>
        </p:nvSpPr>
        <p:spPr>
          <a:xfrm>
            <a:off x="0" y="4572001"/>
            <a:ext cx="12192000" cy="2285999"/>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grpSp>
        <p:nvGrpSpPr>
          <p:cNvPr id="165" name="Google Shape;165;p4"/>
          <p:cNvGrpSpPr/>
          <p:nvPr/>
        </p:nvGrpSpPr>
        <p:grpSpPr>
          <a:xfrm>
            <a:off x="7425267" y="-8467"/>
            <a:ext cx="4766733" cy="6866467"/>
            <a:chOff x="7425267" y="-8467"/>
            <a:chExt cx="4766733" cy="6866467"/>
          </a:xfrm>
        </p:grpSpPr>
        <p:cxnSp>
          <p:nvCxnSpPr>
            <p:cNvPr id="166" name="Google Shape;166;p4"/>
            <p:cNvCxnSpPr/>
            <p:nvPr/>
          </p:nvCxnSpPr>
          <p:spPr>
            <a:xfrm>
              <a:off x="10196547" y="4572001"/>
              <a:ext cx="393665" cy="2285999"/>
            </a:xfrm>
            <a:prstGeom prst="straightConnector1">
              <a:avLst/>
            </a:prstGeom>
            <a:noFill/>
            <a:ln cap="flat" cmpd="sng" w="9525">
              <a:solidFill>
                <a:srgbClr val="BFBFBF">
                  <a:alpha val="69803"/>
                </a:srgbClr>
              </a:solidFill>
              <a:prstDash val="solid"/>
              <a:round/>
              <a:headEnd len="sm" w="sm" type="none"/>
              <a:tailEnd len="sm" w="sm" type="none"/>
            </a:ln>
          </p:spPr>
        </p:cxnSp>
        <p:cxnSp>
          <p:nvCxnSpPr>
            <p:cNvPr id="167" name="Google Shape;167;p4"/>
            <p:cNvCxnSpPr/>
            <p:nvPr/>
          </p:nvCxnSpPr>
          <p:spPr>
            <a:xfrm flipH="1">
              <a:off x="7425267" y="4572001"/>
              <a:ext cx="3383073" cy="2285999"/>
            </a:xfrm>
            <a:prstGeom prst="straightConnector1">
              <a:avLst/>
            </a:prstGeom>
            <a:noFill/>
            <a:ln cap="flat" cmpd="sng" w="9525">
              <a:solidFill>
                <a:srgbClr val="BFBFBF">
                  <a:alpha val="69803"/>
                </a:srgbClr>
              </a:solidFill>
              <a:prstDash val="solid"/>
              <a:round/>
              <a:headEnd len="sm" w="sm" type="none"/>
              <a:tailEnd len="sm" w="sm" type="none"/>
            </a:ln>
          </p:spPr>
        </p:cxnSp>
        <p:sp>
          <p:nvSpPr>
            <p:cNvPr id="168" name="Google Shape;168;p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69" name="Google Shape;169;p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70" name="Google Shape;170;p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71" name="Google Shape;171;p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72" name="Google Shape;172;p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73" name="Google Shape;173;p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74" name="Google Shape;174;p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grpSp>
      <p:sp>
        <p:nvSpPr>
          <p:cNvPr id="175" name="Google Shape;175;p4"/>
          <p:cNvSpPr txBox="1"/>
          <p:nvPr>
            <p:ph type="title"/>
          </p:nvPr>
        </p:nvSpPr>
        <p:spPr>
          <a:xfrm>
            <a:off x="677334" y="4765972"/>
            <a:ext cx="8596668" cy="132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rebuchet MS"/>
              <a:buNone/>
            </a:pPr>
            <a:r>
              <a:rPr lang="en-IN" sz="4400">
                <a:solidFill>
                  <a:schemeClr val="lt1"/>
                </a:solidFill>
              </a:rPr>
              <a:t>What are the advantages and disadvantages of microservices</a:t>
            </a:r>
            <a:endParaRPr sz="4400">
              <a:solidFill>
                <a:schemeClr val="lt1"/>
              </a:solidFill>
            </a:endParaRPr>
          </a:p>
        </p:txBody>
      </p:sp>
      <p:sp>
        <p:nvSpPr>
          <p:cNvPr id="176" name="Google Shape;176;p4"/>
          <p:cNvSpPr/>
          <p:nvPr/>
        </p:nvSpPr>
        <p:spPr>
          <a:xfrm>
            <a:off x="0" y="1"/>
            <a:ext cx="12192000" cy="457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grpSp>
        <p:nvGrpSpPr>
          <p:cNvPr id="177" name="Google Shape;177;p4"/>
          <p:cNvGrpSpPr/>
          <p:nvPr/>
        </p:nvGrpSpPr>
        <p:grpSpPr>
          <a:xfrm>
            <a:off x="651458" y="1076102"/>
            <a:ext cx="10889084" cy="2419796"/>
            <a:chOff x="8520" y="433164"/>
            <a:chExt cx="10889084" cy="2419796"/>
          </a:xfrm>
        </p:grpSpPr>
        <p:sp>
          <p:nvSpPr>
            <p:cNvPr id="178" name="Google Shape;178;p4"/>
            <p:cNvSpPr/>
            <p:nvPr/>
          </p:nvSpPr>
          <p:spPr>
            <a:xfrm>
              <a:off x="8520" y="433164"/>
              <a:ext cx="6049491" cy="2419796"/>
            </a:xfrm>
            <a:prstGeom prst="homePlate">
              <a:avLst>
                <a:gd fmla="val 50000" name="adj"/>
              </a:avLst>
            </a:prstGeom>
            <a:solidFill>
              <a:srgbClr val="52A01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txBox="1"/>
            <p:nvPr/>
          </p:nvSpPr>
          <p:spPr>
            <a:xfrm>
              <a:off x="8520" y="433164"/>
              <a:ext cx="5444542" cy="2419796"/>
            </a:xfrm>
            <a:prstGeom prst="rect">
              <a:avLst/>
            </a:prstGeom>
            <a:noFill/>
            <a:ln>
              <a:noFill/>
            </a:ln>
          </p:spPr>
          <p:txBody>
            <a:bodyPr anchorCtr="0" anchor="ctr" bIns="40000" lIns="80000" spcFirstLastPara="1" rIns="20000" wrap="square" tIns="40000">
              <a:noAutofit/>
            </a:bodyPr>
            <a:lstStyle/>
            <a:p>
              <a:pPr indent="0" lvl="0" marL="0" marR="0" rtl="0" algn="ctr">
                <a:lnSpc>
                  <a:spcPct val="90000"/>
                </a:lnSpc>
                <a:spcBef>
                  <a:spcPts val="0"/>
                </a:spcBef>
                <a:spcAft>
                  <a:spcPts val="0"/>
                </a:spcAft>
                <a:buClr>
                  <a:schemeClr val="lt1"/>
                </a:buClr>
                <a:buSzPts val="1500"/>
                <a:buFont typeface="Trebuchet MS"/>
                <a:buNone/>
              </a:pPr>
              <a:r>
                <a:rPr lang="en-IN" sz="1500">
                  <a:solidFill>
                    <a:schemeClr val="lt1"/>
                  </a:solidFill>
                  <a:latin typeface="Trebuchet MS"/>
                  <a:ea typeface="Trebuchet MS"/>
                  <a:cs typeface="Trebuchet MS"/>
                  <a:sym typeface="Trebuchet MS"/>
                </a:rPr>
                <a:t>Advantages: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1. Scalability</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2. Flexibility in Technology and Tools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3. Faster Development and Deployment</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4. Resilience and Fault Isolation</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5. Improved Maintainability</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6. Easier to Scale Teams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7. Better Support for Complex and Large Systems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8. Technology Agnostic</a:t>
              </a:r>
              <a:endParaRPr sz="1500">
                <a:solidFill>
                  <a:schemeClr val="lt1"/>
                </a:solidFill>
                <a:latin typeface="Trebuchet MS"/>
                <a:ea typeface="Trebuchet MS"/>
                <a:cs typeface="Trebuchet MS"/>
                <a:sym typeface="Trebuchet MS"/>
              </a:endParaRPr>
            </a:p>
          </p:txBody>
        </p:sp>
        <p:sp>
          <p:nvSpPr>
            <p:cNvPr id="180" name="Google Shape;180;p4"/>
            <p:cNvSpPr/>
            <p:nvPr/>
          </p:nvSpPr>
          <p:spPr>
            <a:xfrm>
              <a:off x="4848113" y="433164"/>
              <a:ext cx="6049491" cy="2419796"/>
            </a:xfrm>
            <a:prstGeom prst="chevron">
              <a:avLst>
                <a:gd fmla="val 50000" name="adj"/>
              </a:avLst>
            </a:prstGeom>
            <a:solidFill>
              <a:srgbClr val="E7B91A"/>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txBox="1"/>
            <p:nvPr/>
          </p:nvSpPr>
          <p:spPr>
            <a:xfrm>
              <a:off x="6058011" y="433164"/>
              <a:ext cx="3629695" cy="2419796"/>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chemeClr val="lt1"/>
                </a:buClr>
                <a:buSzPts val="1500"/>
                <a:buFont typeface="Trebuchet MS"/>
                <a:buNone/>
              </a:pPr>
              <a:r>
                <a:rPr lang="en-IN" sz="1500">
                  <a:solidFill>
                    <a:schemeClr val="lt1"/>
                  </a:solidFill>
                  <a:latin typeface="Trebuchet MS"/>
                  <a:ea typeface="Trebuchet MS"/>
                  <a:cs typeface="Trebuchet MS"/>
                  <a:sym typeface="Trebuchet MS"/>
                </a:rPr>
                <a:t>Disadvantages: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1. Complexity in Management</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2. Increased Latency</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3. Data Management and Consistency</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4. Higher Overhead in Communication</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5. Deployment Complexity</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6. Testing Challenges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7. Increased Infrastructure Cost</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8. Skillset and Resource Requirements</a:t>
              </a:r>
              <a:br>
                <a:rPr lang="en-IN" sz="1500">
                  <a:solidFill>
                    <a:schemeClr val="lt1"/>
                  </a:solidFill>
                  <a:latin typeface="Trebuchet MS"/>
                  <a:ea typeface="Trebuchet MS"/>
                  <a:cs typeface="Trebuchet MS"/>
                  <a:sym typeface="Trebuchet MS"/>
                </a:rPr>
              </a:br>
              <a:r>
                <a:rPr lang="en-IN" sz="1500">
                  <a:solidFill>
                    <a:schemeClr val="lt1"/>
                  </a:solidFill>
                  <a:latin typeface="Trebuchet MS"/>
                  <a:ea typeface="Trebuchet MS"/>
                  <a:cs typeface="Trebuchet MS"/>
                  <a:sym typeface="Trebuchet MS"/>
                </a:rPr>
                <a:t>9. Challenges in Monitoring and Debugging</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5"/>
          <p:cNvSpPr txBox="1"/>
          <p:nvPr>
            <p:ph type="title"/>
          </p:nvPr>
        </p:nvSpPr>
        <p:spPr>
          <a:xfrm>
            <a:off x="2786047" y="609600"/>
            <a:ext cx="6487955"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what are the ways to achieve microservice architecture?</a:t>
            </a:r>
            <a:endParaRPr/>
          </a:p>
        </p:txBody>
      </p:sp>
      <p:pic>
        <p:nvPicPr>
          <p:cNvPr descr="Top view of cubes connected with black lines" id="187" name="Google Shape;187;p5"/>
          <p:cNvPicPr preferRelativeResize="0"/>
          <p:nvPr/>
        </p:nvPicPr>
        <p:blipFill rotWithShape="1">
          <a:blip r:embed="rId3">
            <a:alphaModFix/>
          </a:blip>
          <a:srcRect b="0" l="40051" r="30129" t="0"/>
          <a:stretch/>
        </p:blipFill>
        <p:spPr>
          <a:xfrm>
            <a:off x="20" y="10"/>
            <a:ext cx="2734036" cy="6876278"/>
          </a:xfrm>
          <a:custGeom>
            <a:rect b="b" l="l" r="r" t="t"/>
            <a:pathLst>
              <a:path extrusionOk="0" h="6858000" w="2734056">
                <a:moveTo>
                  <a:pt x="0" y="0"/>
                </a:moveTo>
                <a:lnTo>
                  <a:pt x="1674254" y="0"/>
                </a:lnTo>
                <a:lnTo>
                  <a:pt x="2734056" y="6850199"/>
                </a:lnTo>
                <a:lnTo>
                  <a:pt x="2734056" y="6858000"/>
                </a:lnTo>
                <a:lnTo>
                  <a:pt x="842596" y="6858000"/>
                </a:lnTo>
                <a:lnTo>
                  <a:pt x="0" y="1191846"/>
                </a:lnTo>
                <a:close/>
              </a:path>
            </a:pathLst>
          </a:custGeom>
          <a:noFill/>
          <a:ln>
            <a:noFill/>
          </a:ln>
        </p:spPr>
      </p:pic>
      <p:sp>
        <p:nvSpPr>
          <p:cNvPr id="188" name="Google Shape;188;p5"/>
          <p:cNvSpPr/>
          <p:nvPr/>
        </p:nvSpPr>
        <p:spPr>
          <a:xfrm flipH="1">
            <a:off x="0" y="1191846"/>
            <a:ext cx="842596" cy="5666154"/>
          </a:xfrm>
          <a:prstGeom prst="triangle">
            <a:avLst>
              <a:gd fmla="val 10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9" name="Google Shape;189;p5"/>
          <p:cNvSpPr txBox="1"/>
          <p:nvPr>
            <p:ph idx="1" type="body"/>
          </p:nvPr>
        </p:nvSpPr>
        <p:spPr>
          <a:xfrm>
            <a:off x="2786047" y="2160589"/>
            <a:ext cx="6487955" cy="388077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800"/>
              <a:buChar char="►"/>
            </a:pPr>
            <a:r>
              <a:rPr lang="en-IN" sz="1000"/>
              <a:t>Achieving a </a:t>
            </a:r>
            <a:r>
              <a:rPr b="1" lang="en-IN" sz="1000"/>
              <a:t>microservices architecture</a:t>
            </a:r>
            <a:r>
              <a:rPr lang="en-IN" sz="1000"/>
              <a:t> involves several key steps, methodologies, and tools to break down a monolithic application into independent, self-contained services that interact with each other.</a:t>
            </a:r>
            <a:br>
              <a:rPr lang="en-IN" sz="1000"/>
            </a:br>
            <a:r>
              <a:rPr lang="en-IN" sz="1000"/>
              <a:t>1. Service Decomposition</a:t>
            </a:r>
            <a:br>
              <a:rPr lang="en-IN" sz="1000"/>
            </a:br>
            <a:r>
              <a:rPr lang="en-IN" sz="1000"/>
              <a:t>2. Define Clear APIs and Contracts</a:t>
            </a:r>
            <a:br>
              <a:rPr lang="en-IN" sz="1000"/>
            </a:br>
            <a:r>
              <a:rPr lang="en-IN" sz="1000"/>
              <a:t>3. Decentralized Data Management</a:t>
            </a:r>
            <a:br>
              <a:rPr lang="en-IN" sz="1000"/>
            </a:br>
            <a:r>
              <a:rPr lang="en-IN" sz="1000"/>
              <a:t>4. Decouple Services with Messaging Systems</a:t>
            </a:r>
            <a:br>
              <a:rPr lang="en-IN" sz="1000"/>
            </a:br>
            <a:r>
              <a:rPr lang="en-IN" sz="1000"/>
              <a:t>5. Automation of Development and Deployment (CI/CD)</a:t>
            </a:r>
            <a:br>
              <a:rPr lang="en-IN" sz="1000"/>
            </a:br>
            <a:r>
              <a:rPr lang="en-IN" sz="1000"/>
              <a:t>6. Service Discovery</a:t>
            </a:r>
            <a:br>
              <a:rPr lang="en-IN" sz="1000"/>
            </a:br>
            <a:r>
              <a:rPr lang="en-IN" sz="1000"/>
              <a:t>7. Fault Tolerance and Resilience</a:t>
            </a:r>
            <a:br>
              <a:rPr lang="en-IN" sz="1000"/>
            </a:br>
            <a:r>
              <a:rPr lang="en-IN" sz="1000"/>
              <a:t>8. Centralized Logging and Monitoring</a:t>
            </a:r>
            <a:br>
              <a:rPr lang="en-IN" sz="1000"/>
            </a:br>
            <a:r>
              <a:rPr lang="en-IN" sz="1000"/>
              <a:t>9. Security and Authentication</a:t>
            </a:r>
            <a:br>
              <a:rPr lang="en-IN" sz="1000"/>
            </a:br>
            <a:r>
              <a:rPr lang="en-IN" sz="1000"/>
              <a:t>10. DevOps Culture and Governance</a:t>
            </a:r>
            <a:endParaRPr/>
          </a:p>
          <a:p>
            <a:pPr indent="-342900" lvl="0" marL="342900" rtl="0" algn="l">
              <a:lnSpc>
                <a:spcPct val="90000"/>
              </a:lnSpc>
              <a:spcBef>
                <a:spcPts val="1000"/>
              </a:spcBef>
              <a:spcAft>
                <a:spcPts val="0"/>
              </a:spcAft>
              <a:buSzPts val="800"/>
              <a:buChar char="►"/>
            </a:pPr>
            <a:r>
              <a:rPr lang="en-IN" sz="1000"/>
              <a:t>Tools and Technologies to Help Achieve Microservices Architecture</a:t>
            </a:r>
            <a:br>
              <a:rPr lang="en-IN" sz="1000"/>
            </a:br>
            <a:br>
              <a:rPr lang="en-IN" sz="1000"/>
            </a:br>
            <a:r>
              <a:rPr b="1" lang="en-IN" sz="1000"/>
              <a:t>Docker</a:t>
            </a:r>
            <a:r>
              <a:rPr lang="en-IN" sz="1000"/>
              <a:t>: For containerizing microservices.</a:t>
            </a:r>
            <a:endParaRPr/>
          </a:p>
          <a:p>
            <a:pPr indent="-342900" lvl="0" marL="342900" rtl="0" algn="l">
              <a:lnSpc>
                <a:spcPct val="90000"/>
              </a:lnSpc>
              <a:spcBef>
                <a:spcPts val="1000"/>
              </a:spcBef>
              <a:spcAft>
                <a:spcPts val="0"/>
              </a:spcAft>
              <a:buSzPts val="800"/>
              <a:buFont typeface="Arial"/>
              <a:buChar char="•"/>
            </a:pPr>
            <a:r>
              <a:rPr b="1" lang="en-IN" sz="1000"/>
              <a:t>Kubernetes</a:t>
            </a:r>
            <a:r>
              <a:rPr lang="en-IN" sz="1000"/>
              <a:t>: For orchestrating and managing containerized services.</a:t>
            </a:r>
            <a:endParaRPr/>
          </a:p>
          <a:p>
            <a:pPr indent="-342900" lvl="0" marL="342900" rtl="0" algn="l">
              <a:lnSpc>
                <a:spcPct val="90000"/>
              </a:lnSpc>
              <a:spcBef>
                <a:spcPts val="1000"/>
              </a:spcBef>
              <a:spcAft>
                <a:spcPts val="0"/>
              </a:spcAft>
              <a:buSzPts val="800"/>
              <a:buFont typeface="Arial"/>
              <a:buChar char="•"/>
            </a:pPr>
            <a:r>
              <a:rPr b="1" lang="en-IN" sz="1000"/>
              <a:t>Kafka, RabbitMQ</a:t>
            </a:r>
            <a:r>
              <a:rPr lang="en-IN" sz="1000"/>
              <a:t>: For event-driven communication.</a:t>
            </a:r>
            <a:endParaRPr/>
          </a:p>
          <a:p>
            <a:pPr indent="-342900" lvl="0" marL="342900" rtl="0" algn="l">
              <a:lnSpc>
                <a:spcPct val="90000"/>
              </a:lnSpc>
              <a:spcBef>
                <a:spcPts val="1000"/>
              </a:spcBef>
              <a:spcAft>
                <a:spcPts val="0"/>
              </a:spcAft>
              <a:buSzPts val="800"/>
              <a:buFont typeface="Arial"/>
              <a:buChar char="•"/>
            </a:pPr>
            <a:r>
              <a:rPr b="1" lang="en-IN" sz="1000"/>
              <a:t>Spring Boot, Node.js</a:t>
            </a:r>
            <a:r>
              <a:rPr lang="en-IN" sz="1000"/>
              <a:t>: Popular frameworks for developing microservices.</a:t>
            </a:r>
            <a:endParaRPr/>
          </a:p>
          <a:p>
            <a:pPr indent="-342900" lvl="0" marL="342900" rtl="0" algn="l">
              <a:lnSpc>
                <a:spcPct val="90000"/>
              </a:lnSpc>
              <a:spcBef>
                <a:spcPts val="1000"/>
              </a:spcBef>
              <a:spcAft>
                <a:spcPts val="0"/>
              </a:spcAft>
              <a:buSzPts val="800"/>
              <a:buFont typeface="Arial"/>
              <a:buChar char="•"/>
            </a:pPr>
            <a:r>
              <a:rPr b="1" lang="en-IN" sz="1000"/>
              <a:t>Consul, Eureka</a:t>
            </a:r>
            <a:r>
              <a:rPr lang="en-IN" sz="1000"/>
              <a:t>: For service discovery.</a:t>
            </a:r>
            <a:endParaRPr/>
          </a:p>
          <a:p>
            <a:pPr indent="-342900" lvl="0" marL="342900" rtl="0" algn="l">
              <a:lnSpc>
                <a:spcPct val="90000"/>
              </a:lnSpc>
              <a:spcBef>
                <a:spcPts val="1000"/>
              </a:spcBef>
              <a:spcAft>
                <a:spcPts val="0"/>
              </a:spcAft>
              <a:buSzPts val="800"/>
              <a:buFont typeface="Arial"/>
              <a:buChar char="•"/>
            </a:pPr>
            <a:r>
              <a:rPr b="1" lang="en-IN" sz="1000"/>
              <a:t>Prometheus, Grafana</a:t>
            </a:r>
            <a:r>
              <a:rPr lang="en-IN" sz="1000"/>
              <a:t>: For monitoring and alerting.</a:t>
            </a:r>
            <a:endParaRPr/>
          </a:p>
          <a:p>
            <a:pPr indent="-342900" lvl="0" marL="342900" rtl="0" algn="l">
              <a:lnSpc>
                <a:spcPct val="90000"/>
              </a:lnSpc>
              <a:spcBef>
                <a:spcPts val="1000"/>
              </a:spcBef>
              <a:spcAft>
                <a:spcPts val="0"/>
              </a:spcAft>
              <a:buSzPts val="800"/>
              <a:buFont typeface="Arial"/>
              <a:buChar char="•"/>
            </a:pPr>
            <a:r>
              <a:rPr b="1" lang="en-IN" sz="1000"/>
              <a:t>Hystrix, Resilience4j</a:t>
            </a:r>
            <a:r>
              <a:rPr lang="en-IN" sz="1000"/>
              <a:t>: For implementing fault tolerance patterns.</a:t>
            </a:r>
            <a:endParaRPr/>
          </a:p>
          <a:p>
            <a:pPr indent="-292100" lvl="0" marL="342900" rtl="0" algn="l">
              <a:lnSpc>
                <a:spcPct val="90000"/>
              </a:lnSpc>
              <a:spcBef>
                <a:spcPts val="1000"/>
              </a:spcBef>
              <a:spcAft>
                <a:spcPts val="0"/>
              </a:spcAft>
              <a:buSzPts val="800"/>
              <a:buNone/>
            </a:pPr>
            <a:r>
              <a:t/>
            </a:r>
            <a:endParaRPr sz="1000"/>
          </a:p>
          <a:p>
            <a:pPr indent="-292100" lvl="0" marL="342900" rtl="0" algn="l">
              <a:lnSpc>
                <a:spcPct val="90000"/>
              </a:lnSpc>
              <a:spcBef>
                <a:spcPts val="1000"/>
              </a:spcBef>
              <a:spcAft>
                <a:spcPts val="0"/>
              </a:spcAft>
              <a:buSzPts val="800"/>
              <a:buNone/>
            </a:pPr>
            <a:r>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E3E3E3"/>
            </a:gs>
          </a:gsLst>
          <a:path path="circle">
            <a:fillToRect b="100%" r="100%"/>
          </a:path>
          <a:tileRect l="-100%" t="-100%"/>
        </a:gradFill>
      </p:bgPr>
    </p:bg>
    <p:spTree>
      <p:nvGrpSpPr>
        <p:cNvPr id="193" name="Shape 193"/>
        <p:cNvGrpSpPr/>
        <p:nvPr/>
      </p:nvGrpSpPr>
      <p:grpSpPr>
        <a:xfrm>
          <a:off x="0" y="0"/>
          <a:ext cx="0" cy="0"/>
          <a:chOff x="0" y="0"/>
          <a:chExt cx="0" cy="0"/>
        </a:xfrm>
      </p:grpSpPr>
      <p:sp>
        <p:nvSpPr>
          <p:cNvPr id="194" name="Google Shape;194;p6"/>
          <p:cNvSpPr txBox="1"/>
          <p:nvPr>
            <p:ph type="title"/>
          </p:nvPr>
        </p:nvSpPr>
        <p:spPr>
          <a:xfrm>
            <a:off x="649224" y="645106"/>
            <a:ext cx="3650279" cy="12598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3100"/>
              <a:buFont typeface="Trebuchet MS"/>
              <a:buNone/>
            </a:pPr>
            <a:r>
              <a:rPr lang="en-IN" sz="3100"/>
              <a:t>what is monolithic architecture?</a:t>
            </a:r>
            <a:endParaRPr/>
          </a:p>
        </p:txBody>
      </p:sp>
      <p:sp>
        <p:nvSpPr>
          <p:cNvPr id="195" name="Google Shape;195;p6"/>
          <p:cNvSpPr txBox="1"/>
          <p:nvPr>
            <p:ph idx="1" type="body"/>
          </p:nvPr>
        </p:nvSpPr>
        <p:spPr>
          <a:xfrm>
            <a:off x="649225" y="2133600"/>
            <a:ext cx="3650278" cy="375925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120"/>
              <a:buChar char="►"/>
            </a:pPr>
            <a:r>
              <a:rPr lang="en-IN" sz="1400"/>
              <a:t>Monolithic architecture refers to a software design pattern where the entire application is built as a single, unified, and tightly-coupled unit. In this approach, all the components of the application (such as the user interface, business logic, and data access layers) are bundled together in one large codebase and deployed as a single unit.</a:t>
            </a:r>
            <a:endParaRPr/>
          </a:p>
          <a:p>
            <a:pPr indent="-342900" lvl="0" marL="342900" rtl="0" algn="l">
              <a:lnSpc>
                <a:spcPct val="90000"/>
              </a:lnSpc>
              <a:spcBef>
                <a:spcPts val="1000"/>
              </a:spcBef>
              <a:spcAft>
                <a:spcPts val="0"/>
              </a:spcAft>
              <a:buSzPts val="1120"/>
              <a:buChar char="►"/>
            </a:pPr>
            <a:r>
              <a:rPr lang="en-IN" sz="1400"/>
              <a:t>Key Characteristics of Monolithic Architecture:</a:t>
            </a:r>
            <a:br>
              <a:rPr lang="en-IN" sz="1400"/>
            </a:br>
            <a:r>
              <a:rPr lang="en-IN" sz="1400"/>
              <a:t>1.</a:t>
            </a:r>
            <a:r>
              <a:rPr b="1" lang="en-IN" sz="1400"/>
              <a:t> Single Codebase</a:t>
            </a:r>
            <a:br>
              <a:rPr b="1" lang="en-IN" sz="1400"/>
            </a:br>
            <a:r>
              <a:rPr b="1" lang="en-IN" sz="1400"/>
              <a:t>2.</a:t>
            </a:r>
            <a:r>
              <a:rPr lang="en-IN" sz="1400"/>
              <a:t> Tightly Coupled</a:t>
            </a:r>
            <a:br>
              <a:rPr lang="en-IN" sz="1400"/>
            </a:br>
            <a:r>
              <a:rPr lang="en-IN" sz="1400"/>
              <a:t>3. Single Deployment Unit</a:t>
            </a:r>
            <a:br>
              <a:rPr lang="en-IN" sz="1400"/>
            </a:br>
            <a:r>
              <a:rPr lang="en-IN" sz="1400"/>
              <a:t>4. Shared Database</a:t>
            </a:r>
            <a:br>
              <a:rPr lang="en-IN" sz="1400"/>
            </a:br>
            <a:r>
              <a:rPr lang="en-IN" sz="1400"/>
              <a:t>5. Single Technology Stack</a:t>
            </a:r>
            <a:br>
              <a:rPr lang="en-IN" sz="1400"/>
            </a:br>
            <a:endParaRPr sz="1400"/>
          </a:p>
        </p:txBody>
      </p:sp>
      <p:pic>
        <p:nvPicPr>
          <p:cNvPr descr="Laptop Secure" id="196" name="Google Shape;196;p6"/>
          <p:cNvPicPr preferRelativeResize="0"/>
          <p:nvPr/>
        </p:nvPicPr>
        <p:blipFill rotWithShape="1">
          <a:blip r:embed="rId3">
            <a:alphaModFix/>
          </a:blip>
          <a:srcRect b="0" l="0" r="0" t="0"/>
          <a:stretch/>
        </p:blipFill>
        <p:spPr>
          <a:xfrm>
            <a:off x="5469945" y="640080"/>
            <a:ext cx="5252773" cy="5252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7"/>
          <p:cNvSpPr txBox="1"/>
          <p:nvPr>
            <p:ph type="title"/>
          </p:nvPr>
        </p:nvSpPr>
        <p:spPr>
          <a:xfrm>
            <a:off x="5536734" y="609600"/>
            <a:ext cx="3737268" cy="1320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Trebuchet MS"/>
              <a:buNone/>
            </a:pPr>
            <a:r>
              <a:rPr lang="en-IN" sz="2800"/>
              <a:t>Advantages of Monolithic Architecture:</a:t>
            </a:r>
            <a:endParaRPr/>
          </a:p>
        </p:txBody>
      </p:sp>
      <p:sp>
        <p:nvSpPr>
          <p:cNvPr id="202" name="Google Shape;202;p7"/>
          <p:cNvSpPr txBox="1"/>
          <p:nvPr>
            <p:ph idx="1" type="body"/>
          </p:nvPr>
        </p:nvSpPr>
        <p:spPr>
          <a:xfrm>
            <a:off x="5209563" y="2160589"/>
            <a:ext cx="4064439" cy="3880773"/>
          </a:xfrm>
          <a:prstGeom prst="rect">
            <a:avLst/>
          </a:prstGeom>
          <a:noFill/>
          <a:ln>
            <a:noFill/>
          </a:ln>
        </p:spPr>
        <p:txBody>
          <a:bodyPr anchorCtr="0" anchor="t" bIns="45700" lIns="91425" spcFirstLastPara="1" rIns="91425" wrap="square" tIns="45700">
            <a:normAutofit/>
          </a:bodyPr>
          <a:lstStyle/>
          <a:p>
            <a:pPr indent="-69850" lvl="0" marL="0" marR="0" rtl="0" algn="l">
              <a:lnSpc>
                <a:spcPct val="90000"/>
              </a:lnSpc>
              <a:spcBef>
                <a:spcPts val="0"/>
              </a:spcBef>
              <a:spcAft>
                <a:spcPts val="0"/>
              </a:spcAft>
              <a:buClr>
                <a:srgbClr val="3F3F3F"/>
              </a:buClr>
              <a:buSzPts val="1100"/>
              <a:buFont typeface="Arial"/>
              <a:buChar char="•"/>
            </a:pPr>
            <a:r>
              <a:rPr b="1" i="0" lang="en-IN" sz="1100" u="none" cap="none" strike="noStrike">
                <a:latin typeface="Arial"/>
                <a:ea typeface="Arial"/>
                <a:cs typeface="Arial"/>
                <a:sym typeface="Arial"/>
              </a:rPr>
              <a:t>Simplicity</a:t>
            </a:r>
            <a:r>
              <a:rPr b="0" i="0" lang="en-IN" sz="1100" u="none" cap="none" strike="noStrike">
                <a:latin typeface="Arial"/>
                <a:ea typeface="Arial"/>
                <a:cs typeface="Arial"/>
                <a:sym typeface="Arial"/>
              </a:rPr>
              <a:t>: For small applications, a monolithic approach is relatively simple to design, develop, and deploy. There's only one codebase to manage, which can make it easier to get started.</a:t>
            </a:r>
            <a:endParaRPr/>
          </a:p>
          <a:p>
            <a:pPr indent="-69850" lvl="0" marL="0" marR="0" rtl="0" algn="l">
              <a:lnSpc>
                <a:spcPct val="90000"/>
              </a:lnSpc>
              <a:spcBef>
                <a:spcPts val="600"/>
              </a:spcBef>
              <a:spcAft>
                <a:spcPts val="0"/>
              </a:spcAft>
              <a:buClr>
                <a:srgbClr val="3F3F3F"/>
              </a:buClr>
              <a:buSzPts val="1100"/>
              <a:buFont typeface="Arial"/>
              <a:buChar char="•"/>
            </a:pPr>
            <a:r>
              <a:rPr b="1" i="0" lang="en-IN" sz="1100" u="none" cap="none" strike="noStrike">
                <a:latin typeface="Arial"/>
                <a:ea typeface="Arial"/>
                <a:cs typeface="Arial"/>
                <a:sym typeface="Arial"/>
              </a:rPr>
              <a:t>Performance</a:t>
            </a:r>
            <a:r>
              <a:rPr b="0" i="0" lang="en-IN" sz="1100" u="none" cap="none" strike="noStrike">
                <a:latin typeface="Arial"/>
                <a:ea typeface="Arial"/>
                <a:cs typeface="Arial"/>
                <a:sym typeface="Arial"/>
              </a:rPr>
              <a:t>: Since all the components are in a single codebase, there's minimal overhead for communication between them (no need for inter-service communication via networks). This can result in better performance for certain types of applications.</a:t>
            </a:r>
            <a:endParaRPr/>
          </a:p>
          <a:p>
            <a:pPr indent="-69850" lvl="0" marL="0" marR="0" rtl="0" algn="l">
              <a:lnSpc>
                <a:spcPct val="90000"/>
              </a:lnSpc>
              <a:spcBef>
                <a:spcPts val="600"/>
              </a:spcBef>
              <a:spcAft>
                <a:spcPts val="0"/>
              </a:spcAft>
              <a:buClr>
                <a:srgbClr val="3F3F3F"/>
              </a:buClr>
              <a:buSzPts val="1100"/>
              <a:buFont typeface="Arial"/>
              <a:buChar char="•"/>
            </a:pPr>
            <a:r>
              <a:rPr b="1" i="0" lang="en-IN" sz="1100" u="none" cap="none" strike="noStrike">
                <a:latin typeface="Arial"/>
                <a:ea typeface="Arial"/>
                <a:cs typeface="Arial"/>
                <a:sym typeface="Arial"/>
              </a:rPr>
              <a:t>Easier to Develop and Test (at Small Scale)</a:t>
            </a:r>
            <a:r>
              <a:rPr b="0" i="0" lang="en-IN" sz="1100" u="none" cap="none" strike="noStrike">
                <a:latin typeface="Arial"/>
                <a:ea typeface="Arial"/>
                <a:cs typeface="Arial"/>
                <a:sym typeface="Arial"/>
              </a:rPr>
              <a:t>: Monolithic applications can be easier to develop and test initially, as there is less complexity in terms of distributed systems, service communication, and infrastructure management.</a:t>
            </a:r>
            <a:endParaRPr/>
          </a:p>
          <a:p>
            <a:pPr indent="-69850" lvl="0" marL="0" marR="0" rtl="0" algn="l">
              <a:lnSpc>
                <a:spcPct val="90000"/>
              </a:lnSpc>
              <a:spcBef>
                <a:spcPts val="600"/>
              </a:spcBef>
              <a:spcAft>
                <a:spcPts val="0"/>
              </a:spcAft>
              <a:buClr>
                <a:srgbClr val="3F3F3F"/>
              </a:buClr>
              <a:buSzPts val="1100"/>
              <a:buFont typeface="Arial"/>
              <a:buChar char="•"/>
            </a:pPr>
            <a:r>
              <a:rPr b="1" i="0" lang="en-IN" sz="1100" u="none" cap="none" strike="noStrike">
                <a:latin typeface="Arial"/>
                <a:ea typeface="Arial"/>
                <a:cs typeface="Arial"/>
                <a:sym typeface="Arial"/>
              </a:rPr>
              <a:t>Unified Deployment</a:t>
            </a:r>
            <a:r>
              <a:rPr b="0" i="0" lang="en-IN" sz="1100" u="none" cap="none" strike="noStrike">
                <a:latin typeface="Arial"/>
                <a:ea typeface="Arial"/>
                <a:cs typeface="Arial"/>
                <a:sym typeface="Arial"/>
              </a:rPr>
              <a:t>: Since the application is deployed as a single unit, it simplifies the deployment process. There's no need to manage and deploy multiple services or services interacting with each other.</a:t>
            </a:r>
            <a:endParaRPr/>
          </a:p>
        </p:txBody>
      </p:sp>
      <p:pic>
        <p:nvPicPr>
          <p:cNvPr descr="A network formed by white dots" id="203" name="Google Shape;203;p7"/>
          <p:cNvPicPr preferRelativeResize="0"/>
          <p:nvPr/>
        </p:nvPicPr>
        <p:blipFill rotWithShape="1">
          <a:blip r:embed="rId3">
            <a:alphaModFix/>
          </a:blip>
          <a:srcRect b="-1" l="39427" r="-1" t="0"/>
          <a:stretch/>
        </p:blipFill>
        <p:spPr>
          <a:xfrm>
            <a:off x="20" y="-1"/>
            <a:ext cx="5394940" cy="6858001"/>
          </a:xfrm>
          <a:custGeom>
            <a:rect b="b" l="l" r="r" t="t"/>
            <a:pathLst>
              <a:path extrusionOk="0" h="6858000" w="5394960">
                <a:moveTo>
                  <a:pt x="842596" y="0"/>
                </a:moveTo>
                <a:lnTo>
                  <a:pt x="5394960" y="0"/>
                </a:lnTo>
                <a:lnTo>
                  <a:pt x="5394960" y="21851"/>
                </a:lnTo>
                <a:lnTo>
                  <a:pt x="4365943" y="6858000"/>
                </a:lnTo>
                <a:lnTo>
                  <a:pt x="0" y="6858000"/>
                </a:lnTo>
                <a:lnTo>
                  <a:pt x="0" y="5666154"/>
                </a:lnTo>
                <a:close/>
              </a:path>
            </a:pathLst>
          </a:custGeom>
          <a:noFill/>
          <a:ln>
            <a:noFill/>
          </a:ln>
        </p:spPr>
      </p:pic>
      <p:sp>
        <p:nvSpPr>
          <p:cNvPr id="204" name="Google Shape;204;p7"/>
          <p:cNvSpPr/>
          <p:nvPr/>
        </p:nvSpPr>
        <p:spPr>
          <a:xfrm rot="10800000">
            <a:off x="0" y="0"/>
            <a:ext cx="842596" cy="5666154"/>
          </a:xfrm>
          <a:prstGeom prst="triangle">
            <a:avLst>
              <a:gd fmla="val 100000" name="adj"/>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E3E3E3"/>
            </a:gs>
          </a:gsLst>
          <a:path path="circle">
            <a:fillToRect b="100%" r="100%"/>
          </a:path>
          <a:tileRect l="-100%" t="-100%"/>
        </a:gradFill>
      </p:bgPr>
    </p:bg>
    <p:spTree>
      <p:nvGrpSpPr>
        <p:cNvPr id="208" name="Shape 208"/>
        <p:cNvGrpSpPr/>
        <p:nvPr/>
      </p:nvGrpSpPr>
      <p:grpSpPr>
        <a:xfrm>
          <a:off x="0" y="0"/>
          <a:ext cx="0" cy="0"/>
          <a:chOff x="0" y="0"/>
          <a:chExt cx="0" cy="0"/>
        </a:xfrm>
      </p:grpSpPr>
      <p:sp>
        <p:nvSpPr>
          <p:cNvPr id="209" name="Google Shape;209;p8"/>
          <p:cNvSpPr txBox="1"/>
          <p:nvPr>
            <p:ph type="title"/>
          </p:nvPr>
        </p:nvSpPr>
        <p:spPr>
          <a:xfrm>
            <a:off x="4659520" y="624110"/>
            <a:ext cx="6845092"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IN"/>
              <a:t>Disadvantages of Monolithic Architecture:</a:t>
            </a:r>
            <a:endParaRPr/>
          </a:p>
        </p:txBody>
      </p:sp>
      <p:grpSp>
        <p:nvGrpSpPr>
          <p:cNvPr id="210" name="Google Shape;210;p8"/>
          <p:cNvGrpSpPr/>
          <p:nvPr/>
        </p:nvGrpSpPr>
        <p:grpSpPr>
          <a:xfrm>
            <a:off x="5063263" y="2136551"/>
            <a:ext cx="6034750" cy="3771718"/>
            <a:chOff x="406596" y="2951"/>
            <a:chExt cx="6034750" cy="3771718"/>
          </a:xfrm>
        </p:grpSpPr>
        <p:sp>
          <p:nvSpPr>
            <p:cNvPr id="211" name="Google Shape;211;p8"/>
            <p:cNvSpPr/>
            <p:nvPr/>
          </p:nvSpPr>
          <p:spPr>
            <a:xfrm>
              <a:off x="406596" y="2951"/>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txBox="1"/>
            <p:nvPr/>
          </p:nvSpPr>
          <p:spPr>
            <a:xfrm>
              <a:off x="406596" y="2951"/>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Scalability Issues</a:t>
              </a:r>
              <a:r>
                <a:rPr b="0" i="0" lang="en-IN" sz="800">
                  <a:solidFill>
                    <a:schemeClr val="lt1"/>
                  </a:solidFill>
                  <a:latin typeface="Trebuchet MS"/>
                  <a:ea typeface="Trebuchet MS"/>
                  <a:cs typeface="Trebuchet MS"/>
                  <a:sym typeface="Trebuchet MS"/>
                </a:rPr>
                <a:t>: As the application grows, it becomes harder to scale individual components. You have to scale the entire monolithic application, even if only one part of the application is under heavy load. This can lead to inefficient resource usage.</a:t>
              </a:r>
              <a:endParaRPr sz="800">
                <a:solidFill>
                  <a:schemeClr val="lt1"/>
                </a:solidFill>
                <a:latin typeface="Trebuchet MS"/>
                <a:ea typeface="Trebuchet MS"/>
                <a:cs typeface="Trebuchet MS"/>
                <a:sym typeface="Trebuchet MS"/>
              </a:endParaRPr>
            </a:p>
          </p:txBody>
        </p:sp>
        <p:sp>
          <p:nvSpPr>
            <p:cNvPr id="213" name="Google Shape;213;p8"/>
            <p:cNvSpPr/>
            <p:nvPr/>
          </p:nvSpPr>
          <p:spPr>
            <a:xfrm>
              <a:off x="2481042" y="2951"/>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txBox="1"/>
            <p:nvPr/>
          </p:nvSpPr>
          <p:spPr>
            <a:xfrm>
              <a:off x="2481042" y="2951"/>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Difficult to Maintain and Evolve</a:t>
              </a:r>
              <a:r>
                <a:rPr b="0" i="0" lang="en-IN" sz="800">
                  <a:solidFill>
                    <a:schemeClr val="lt1"/>
                  </a:solidFill>
                  <a:latin typeface="Trebuchet MS"/>
                  <a:ea typeface="Trebuchet MS"/>
                  <a:cs typeface="Trebuchet MS"/>
                  <a:sym typeface="Trebuchet MS"/>
                </a:rPr>
                <a:t>: Over time, as the application becomes larger, the codebase can become complex and harder to maintain. Small changes may require touching multiple parts of the application, which increases the risk of introducing bugs.</a:t>
              </a:r>
              <a:endParaRPr sz="800">
                <a:solidFill>
                  <a:schemeClr val="lt1"/>
                </a:solidFill>
                <a:latin typeface="Trebuchet MS"/>
                <a:ea typeface="Trebuchet MS"/>
                <a:cs typeface="Trebuchet MS"/>
                <a:sym typeface="Trebuchet MS"/>
              </a:endParaRPr>
            </a:p>
          </p:txBody>
        </p:sp>
        <p:sp>
          <p:nvSpPr>
            <p:cNvPr id="215" name="Google Shape;215;p8"/>
            <p:cNvSpPr/>
            <p:nvPr/>
          </p:nvSpPr>
          <p:spPr>
            <a:xfrm>
              <a:off x="4555487" y="2951"/>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txBox="1"/>
            <p:nvPr/>
          </p:nvSpPr>
          <p:spPr>
            <a:xfrm>
              <a:off x="4555487" y="2951"/>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Longer Development Cycles</a:t>
              </a:r>
              <a:r>
                <a:rPr b="0" i="0" lang="en-IN" sz="800">
                  <a:solidFill>
                    <a:schemeClr val="lt1"/>
                  </a:solidFill>
                  <a:latin typeface="Trebuchet MS"/>
                  <a:ea typeface="Trebuchet MS"/>
                  <a:cs typeface="Trebuchet MS"/>
                  <a:sym typeface="Trebuchet MS"/>
                </a:rPr>
                <a:t>: As the application grows, it can take longer to make and test changes. A small update or bug fix might require a complete rebuild and redeployment of the entire application, which can slow down the release cycle.</a:t>
              </a:r>
              <a:endParaRPr sz="800">
                <a:solidFill>
                  <a:schemeClr val="lt1"/>
                </a:solidFill>
                <a:latin typeface="Trebuchet MS"/>
                <a:ea typeface="Trebuchet MS"/>
                <a:cs typeface="Trebuchet MS"/>
                <a:sym typeface="Trebuchet MS"/>
              </a:endParaRPr>
            </a:p>
          </p:txBody>
        </p:sp>
        <p:sp>
          <p:nvSpPr>
            <p:cNvPr id="217" name="Google Shape;217;p8"/>
            <p:cNvSpPr/>
            <p:nvPr/>
          </p:nvSpPr>
          <p:spPr>
            <a:xfrm>
              <a:off x="406596" y="1323053"/>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txBox="1"/>
            <p:nvPr/>
          </p:nvSpPr>
          <p:spPr>
            <a:xfrm>
              <a:off x="406596" y="1323053"/>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Limited Flexibility in Technology Choices</a:t>
              </a:r>
              <a:r>
                <a:rPr b="0" i="0" lang="en-IN" sz="800">
                  <a:solidFill>
                    <a:schemeClr val="lt1"/>
                  </a:solidFill>
                  <a:latin typeface="Trebuchet MS"/>
                  <a:ea typeface="Trebuchet MS"/>
                  <a:cs typeface="Trebuchet MS"/>
                  <a:sym typeface="Trebuchet MS"/>
                </a:rPr>
                <a:t>: Since all components are tightly integrated, changing the underlying technology stack (for example, switching to a new database or framework) can be difficult, as it may require rewriting large parts of the application.</a:t>
              </a:r>
              <a:endParaRPr sz="800">
                <a:solidFill>
                  <a:schemeClr val="lt1"/>
                </a:solidFill>
                <a:latin typeface="Trebuchet MS"/>
                <a:ea typeface="Trebuchet MS"/>
                <a:cs typeface="Trebuchet MS"/>
                <a:sym typeface="Trebuchet MS"/>
              </a:endParaRPr>
            </a:p>
          </p:txBody>
        </p:sp>
        <p:sp>
          <p:nvSpPr>
            <p:cNvPr id="219" name="Google Shape;219;p8"/>
            <p:cNvSpPr/>
            <p:nvPr/>
          </p:nvSpPr>
          <p:spPr>
            <a:xfrm>
              <a:off x="2481042" y="1323053"/>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txBox="1"/>
            <p:nvPr/>
          </p:nvSpPr>
          <p:spPr>
            <a:xfrm>
              <a:off x="2481042" y="1323053"/>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Single Point of Failure</a:t>
              </a:r>
              <a:r>
                <a:rPr b="0" i="0" lang="en-IN" sz="800">
                  <a:solidFill>
                    <a:schemeClr val="lt1"/>
                  </a:solidFill>
                  <a:latin typeface="Trebuchet MS"/>
                  <a:ea typeface="Trebuchet MS"/>
                  <a:cs typeface="Trebuchet MS"/>
                  <a:sym typeface="Trebuchet MS"/>
                </a:rPr>
                <a:t>: In a monolithic system, a failure in one part of the application can potentially bring down the entire system, as all components are tightly coupled and rely on each other.</a:t>
              </a:r>
              <a:endParaRPr sz="800">
                <a:solidFill>
                  <a:schemeClr val="lt1"/>
                </a:solidFill>
                <a:latin typeface="Trebuchet MS"/>
                <a:ea typeface="Trebuchet MS"/>
                <a:cs typeface="Trebuchet MS"/>
                <a:sym typeface="Trebuchet MS"/>
              </a:endParaRPr>
            </a:p>
          </p:txBody>
        </p:sp>
        <p:sp>
          <p:nvSpPr>
            <p:cNvPr id="221" name="Google Shape;221;p8"/>
            <p:cNvSpPr/>
            <p:nvPr/>
          </p:nvSpPr>
          <p:spPr>
            <a:xfrm>
              <a:off x="4555487" y="1323053"/>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txBox="1"/>
            <p:nvPr/>
          </p:nvSpPr>
          <p:spPr>
            <a:xfrm>
              <a:off x="4555487" y="1323053"/>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Challenges with Team Collaboration</a:t>
              </a:r>
              <a:r>
                <a:rPr b="0" i="0" lang="en-IN" sz="800">
                  <a:solidFill>
                    <a:schemeClr val="lt1"/>
                  </a:solidFill>
                  <a:latin typeface="Trebuchet MS"/>
                  <a:ea typeface="Trebuchet MS"/>
                  <a:cs typeface="Trebuchet MS"/>
                  <a:sym typeface="Trebuchet MS"/>
                </a:rPr>
                <a:t>: As the team grows, it becomes harder to manage the development of a large monolithic codebase. Different teams working on different parts of the application may end up stepping on each other's toes, leading to conflicts and coordination issues.</a:t>
              </a:r>
              <a:endParaRPr sz="800">
                <a:solidFill>
                  <a:schemeClr val="lt1"/>
                </a:solidFill>
                <a:latin typeface="Trebuchet MS"/>
                <a:ea typeface="Trebuchet MS"/>
                <a:cs typeface="Trebuchet MS"/>
                <a:sym typeface="Trebuchet MS"/>
              </a:endParaRPr>
            </a:p>
          </p:txBody>
        </p:sp>
        <p:sp>
          <p:nvSpPr>
            <p:cNvPr id="223" name="Google Shape;223;p8"/>
            <p:cNvSpPr/>
            <p:nvPr/>
          </p:nvSpPr>
          <p:spPr>
            <a:xfrm>
              <a:off x="2481042" y="2643154"/>
              <a:ext cx="1885859" cy="1131515"/>
            </a:xfrm>
            <a:prstGeom prst="rect">
              <a:avLst/>
            </a:prstGeom>
            <a:solidFill>
              <a:srgbClr val="90C22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txBox="1"/>
            <p:nvPr/>
          </p:nvSpPr>
          <p:spPr>
            <a:xfrm>
              <a:off x="2481042" y="2643154"/>
              <a:ext cx="1885859" cy="1131515"/>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lt1"/>
                </a:buClr>
                <a:buSzPts val="800"/>
                <a:buFont typeface="Trebuchet MS"/>
                <a:buNone/>
              </a:pPr>
              <a:r>
                <a:rPr b="1" i="0" lang="en-IN" sz="800">
                  <a:solidFill>
                    <a:schemeClr val="lt1"/>
                  </a:solidFill>
                  <a:latin typeface="Trebuchet MS"/>
                  <a:ea typeface="Trebuchet MS"/>
                  <a:cs typeface="Trebuchet MS"/>
                  <a:sym typeface="Trebuchet MS"/>
                </a:rPr>
                <a:t>Harder to Adopt New Technologies</a:t>
              </a:r>
              <a:r>
                <a:rPr b="0" i="0" lang="en-IN" sz="800">
                  <a:solidFill>
                    <a:schemeClr val="lt1"/>
                  </a:solidFill>
                  <a:latin typeface="Trebuchet MS"/>
                  <a:ea typeface="Trebuchet MS"/>
                  <a:cs typeface="Trebuchet MS"/>
                  <a:sym typeface="Trebuchet MS"/>
                </a:rPr>
                <a:t>: Integrating new technologies into a monolithic application can be difficult because the entire system is tightly coupled. Adopting new frameworks or architectures may require rewriting significant portions of the codebase.</a:t>
              </a:r>
              <a:endParaRPr sz="800">
                <a:solidFill>
                  <a:schemeClr val="lt1"/>
                </a:solidFill>
                <a:latin typeface="Trebuchet MS"/>
                <a:ea typeface="Trebuchet MS"/>
                <a:cs typeface="Trebuchet MS"/>
                <a:sym typeface="Trebuchet MS"/>
              </a:endParaRPr>
            </a:p>
          </p:txBody>
        </p:sp>
      </p:grpSp>
      <p:pic>
        <p:nvPicPr>
          <p:cNvPr descr="A 3D pattern of ring shapes connected by lines" id="225" name="Google Shape;225;p8"/>
          <p:cNvPicPr preferRelativeResize="0"/>
          <p:nvPr/>
        </p:nvPicPr>
        <p:blipFill rotWithShape="1">
          <a:blip r:embed="rId3">
            <a:alphaModFix/>
          </a:blip>
          <a:srcRect b="0" l="22482" r="55204" t="0"/>
          <a:stretch/>
        </p:blipFill>
        <p:spPr>
          <a:xfrm>
            <a:off x="20" y="1730"/>
            <a:ext cx="2720524"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31" name="Google Shape;231;p9"/>
          <p:cNvSpPr txBox="1"/>
          <p:nvPr>
            <p:ph type="title"/>
          </p:nvPr>
        </p:nvSpPr>
        <p:spPr>
          <a:xfrm>
            <a:off x="1286933" y="609600"/>
            <a:ext cx="10197494" cy="10994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Trebuchet MS"/>
              <a:buNone/>
            </a:pPr>
            <a:r>
              <a:rPr lang="en-IN"/>
              <a:t>5 uses-cases/real-time applications which use monolithic architecture</a:t>
            </a:r>
            <a:endParaRPr/>
          </a:p>
        </p:txBody>
      </p:sp>
      <p:sp>
        <p:nvSpPr>
          <p:cNvPr id="232" name="Google Shape;232;p9"/>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33" name="Google Shape;233;p9"/>
          <p:cNvSpPr/>
          <p:nvPr/>
        </p:nvSpPr>
        <p:spPr>
          <a:xfrm flipH="1">
            <a:off x="11743267" y="4013200"/>
            <a:ext cx="448733" cy="2844800"/>
          </a:xfrm>
          <a:prstGeom prst="triangle">
            <a:avLst>
              <a:gd fmla="val 0" name="adj"/>
            </a:avLst>
          </a:prstGeom>
          <a:solidFill>
            <a:schemeClr val="accent1">
              <a:alpha val="84705"/>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grpSp>
        <p:nvGrpSpPr>
          <p:cNvPr id="234" name="Google Shape;234;p9"/>
          <p:cNvGrpSpPr/>
          <p:nvPr/>
        </p:nvGrpSpPr>
        <p:grpSpPr>
          <a:xfrm>
            <a:off x="2825927" y="2000640"/>
            <a:ext cx="6540143" cy="3989287"/>
            <a:chOff x="1538994" y="52097"/>
            <a:chExt cx="6540143" cy="3989287"/>
          </a:xfrm>
        </p:grpSpPr>
        <p:sp>
          <p:nvSpPr>
            <p:cNvPr id="235" name="Google Shape;235;p9"/>
            <p:cNvSpPr/>
            <p:nvPr/>
          </p:nvSpPr>
          <p:spPr>
            <a:xfrm>
              <a:off x="1538994" y="52097"/>
              <a:ext cx="865834" cy="865834"/>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1720819" y="233922"/>
              <a:ext cx="502184" cy="50218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2590365" y="52097"/>
              <a:ext cx="2040895" cy="865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txBox="1"/>
            <p:nvPr/>
          </p:nvSpPr>
          <p:spPr>
            <a:xfrm>
              <a:off x="2590365" y="52097"/>
              <a:ext cx="2040895" cy="86583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Trebuchet MS"/>
                <a:buNone/>
              </a:pPr>
              <a:r>
                <a:rPr b="1" lang="en-IN" sz="1400">
                  <a:solidFill>
                    <a:schemeClr val="dk1"/>
                  </a:solidFill>
                  <a:latin typeface="Trebuchet MS"/>
                  <a:ea typeface="Trebuchet MS"/>
                  <a:cs typeface="Trebuchet MS"/>
                  <a:sym typeface="Trebuchet MS"/>
                </a:rPr>
                <a:t>E-commerce Platforms (Small to Medium Scale) Ex:</a:t>
              </a:r>
              <a:r>
                <a:rPr lang="en-IN" sz="1400">
                  <a:solidFill>
                    <a:schemeClr val="dk1"/>
                  </a:solidFill>
                  <a:latin typeface="Trebuchet MS"/>
                  <a:ea typeface="Trebuchet MS"/>
                  <a:cs typeface="Trebuchet MS"/>
                  <a:sym typeface="Trebuchet MS"/>
                </a:rPr>
                <a:t>Shopify (for smaller shops)</a:t>
              </a:r>
              <a:endParaRPr sz="1400">
                <a:solidFill>
                  <a:schemeClr val="dk1"/>
                </a:solidFill>
                <a:latin typeface="Trebuchet MS"/>
                <a:ea typeface="Trebuchet MS"/>
                <a:cs typeface="Trebuchet MS"/>
                <a:sym typeface="Trebuchet MS"/>
              </a:endParaRPr>
            </a:p>
          </p:txBody>
        </p:sp>
        <p:sp>
          <p:nvSpPr>
            <p:cNvPr id="239" name="Google Shape;239;p9"/>
            <p:cNvSpPr/>
            <p:nvPr/>
          </p:nvSpPr>
          <p:spPr>
            <a:xfrm>
              <a:off x="4986871" y="52097"/>
              <a:ext cx="865834" cy="865834"/>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5168697" y="233922"/>
              <a:ext cx="502184" cy="50218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6038242" y="52097"/>
              <a:ext cx="2040895" cy="865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txBox="1"/>
            <p:nvPr/>
          </p:nvSpPr>
          <p:spPr>
            <a:xfrm>
              <a:off x="6038242" y="52097"/>
              <a:ext cx="2040895" cy="86583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Trebuchet MS"/>
                <a:buNone/>
              </a:pPr>
              <a:r>
                <a:rPr lang="en-IN" sz="1400">
                  <a:solidFill>
                    <a:schemeClr val="dk1"/>
                  </a:solidFill>
                  <a:latin typeface="Trebuchet MS"/>
                  <a:ea typeface="Trebuchet MS"/>
                  <a:cs typeface="Trebuchet MS"/>
                  <a:sym typeface="Trebuchet MS"/>
                </a:rPr>
                <a:t>Content Management Systems (CMS) Ex:WordPress</a:t>
              </a:r>
              <a:endParaRPr sz="1400">
                <a:solidFill>
                  <a:schemeClr val="dk1"/>
                </a:solidFill>
                <a:latin typeface="Trebuchet MS"/>
                <a:ea typeface="Trebuchet MS"/>
                <a:cs typeface="Trebuchet MS"/>
                <a:sym typeface="Trebuchet MS"/>
              </a:endParaRPr>
            </a:p>
          </p:txBody>
        </p:sp>
        <p:sp>
          <p:nvSpPr>
            <p:cNvPr id="243" name="Google Shape;243;p9"/>
            <p:cNvSpPr/>
            <p:nvPr/>
          </p:nvSpPr>
          <p:spPr>
            <a:xfrm>
              <a:off x="1538994" y="1613823"/>
              <a:ext cx="865834" cy="865834"/>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1720819" y="1795648"/>
              <a:ext cx="502184" cy="50218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2590365" y="1613823"/>
              <a:ext cx="2040895" cy="865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txBox="1"/>
            <p:nvPr/>
          </p:nvSpPr>
          <p:spPr>
            <a:xfrm>
              <a:off x="2590365" y="1613823"/>
              <a:ext cx="2040895" cy="86583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Trebuchet MS"/>
                <a:buNone/>
              </a:pPr>
              <a:r>
                <a:rPr lang="en-IN" sz="1400">
                  <a:solidFill>
                    <a:schemeClr val="dk1"/>
                  </a:solidFill>
                  <a:latin typeface="Trebuchet MS"/>
                  <a:ea typeface="Trebuchet MS"/>
                  <a:cs typeface="Trebuchet MS"/>
                  <a:sym typeface="Trebuchet MS"/>
                </a:rPr>
                <a:t>Enterprise Resource Planning (ERP) Systems Ex:</a:t>
              </a:r>
              <a:r>
                <a:rPr b="1" lang="en-IN" sz="1400">
                  <a:solidFill>
                    <a:schemeClr val="dk1"/>
                  </a:solidFill>
                  <a:latin typeface="Trebuchet MS"/>
                  <a:ea typeface="Trebuchet MS"/>
                  <a:cs typeface="Trebuchet MS"/>
                  <a:sym typeface="Trebuchet MS"/>
                </a:rPr>
                <a:t>Odoo</a:t>
              </a:r>
              <a:r>
                <a:rPr lang="en-IN" sz="1400">
                  <a:solidFill>
                    <a:schemeClr val="dk1"/>
                  </a:solidFill>
                  <a:latin typeface="Trebuchet MS"/>
                  <a:ea typeface="Trebuchet MS"/>
                  <a:cs typeface="Trebuchet MS"/>
                  <a:sym typeface="Trebuchet MS"/>
                </a:rPr>
                <a:t> </a:t>
              </a:r>
              <a:endParaRPr sz="1400">
                <a:solidFill>
                  <a:schemeClr val="dk1"/>
                </a:solidFill>
                <a:latin typeface="Trebuchet MS"/>
                <a:ea typeface="Trebuchet MS"/>
                <a:cs typeface="Trebuchet MS"/>
                <a:sym typeface="Trebuchet MS"/>
              </a:endParaRPr>
            </a:p>
          </p:txBody>
        </p:sp>
        <p:sp>
          <p:nvSpPr>
            <p:cNvPr id="247" name="Google Shape;247;p9"/>
            <p:cNvSpPr/>
            <p:nvPr/>
          </p:nvSpPr>
          <p:spPr>
            <a:xfrm>
              <a:off x="4986871" y="1613823"/>
              <a:ext cx="865834" cy="865834"/>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5168697" y="1795648"/>
              <a:ext cx="502184" cy="50218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6038242" y="1613823"/>
              <a:ext cx="2040895" cy="865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txBox="1"/>
            <p:nvPr/>
          </p:nvSpPr>
          <p:spPr>
            <a:xfrm>
              <a:off x="6038242" y="1613823"/>
              <a:ext cx="2040895" cy="86583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Trebuchet MS"/>
                <a:buNone/>
              </a:pPr>
              <a:r>
                <a:rPr lang="en-IN" sz="1400">
                  <a:solidFill>
                    <a:schemeClr val="dk1"/>
                  </a:solidFill>
                  <a:latin typeface="Trebuchet MS"/>
                  <a:ea typeface="Trebuchet MS"/>
                  <a:cs typeface="Trebuchet MS"/>
                  <a:sym typeface="Trebuchet MS"/>
                </a:rPr>
                <a:t>Customer Relationship Management (CRM) Systems Ex:Salesforce</a:t>
              </a:r>
              <a:endParaRPr sz="1400">
                <a:solidFill>
                  <a:schemeClr val="dk1"/>
                </a:solidFill>
                <a:latin typeface="Trebuchet MS"/>
                <a:ea typeface="Trebuchet MS"/>
                <a:cs typeface="Trebuchet MS"/>
                <a:sym typeface="Trebuchet MS"/>
              </a:endParaRPr>
            </a:p>
          </p:txBody>
        </p:sp>
        <p:sp>
          <p:nvSpPr>
            <p:cNvPr id="251" name="Google Shape;251;p9"/>
            <p:cNvSpPr/>
            <p:nvPr/>
          </p:nvSpPr>
          <p:spPr>
            <a:xfrm>
              <a:off x="1538994" y="3175550"/>
              <a:ext cx="865834" cy="865834"/>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720819" y="3357375"/>
              <a:ext cx="502184" cy="50218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2590365" y="3175550"/>
              <a:ext cx="2040895" cy="865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txBox="1"/>
            <p:nvPr/>
          </p:nvSpPr>
          <p:spPr>
            <a:xfrm>
              <a:off x="2590365" y="3175550"/>
              <a:ext cx="2040895" cy="86583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Trebuchet MS"/>
                <a:buNone/>
              </a:pPr>
              <a:r>
                <a:rPr lang="en-IN" sz="1400">
                  <a:solidFill>
                    <a:schemeClr val="dk1"/>
                  </a:solidFill>
                  <a:latin typeface="Trebuchet MS"/>
                  <a:ea typeface="Trebuchet MS"/>
                  <a:cs typeface="Trebuchet MS"/>
                  <a:sym typeface="Trebuchet MS"/>
                </a:rPr>
                <a:t>Small Social Media Platforms or Community Forums Ex:Early versions of platforms like </a:t>
              </a:r>
              <a:r>
                <a:rPr b="1" lang="en-IN" sz="1400">
                  <a:solidFill>
                    <a:schemeClr val="dk1"/>
                  </a:solidFill>
                  <a:latin typeface="Trebuchet MS"/>
                  <a:ea typeface="Trebuchet MS"/>
                  <a:cs typeface="Trebuchet MS"/>
                  <a:sym typeface="Trebuchet MS"/>
                </a:rPr>
                <a:t>Reddit</a:t>
              </a:r>
              <a:endParaRPr sz="1400">
                <a:solidFill>
                  <a:schemeClr val="dk1"/>
                </a:solidFill>
                <a:latin typeface="Trebuchet MS"/>
                <a:ea typeface="Trebuchet MS"/>
                <a:cs typeface="Trebuchet MS"/>
                <a:sym typeface="Trebuchet M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2025-01-16T21:43:36Z</dcterms:created>
  <dc:creator>hanith atluri</dc:creator>
</cp:coreProperties>
</file>